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6" r:id="rId2"/>
    <p:sldId id="278" r:id="rId3"/>
    <p:sldId id="279" r:id="rId4"/>
    <p:sldId id="287" r:id="rId5"/>
    <p:sldId id="289" r:id="rId6"/>
    <p:sldId id="280" r:id="rId7"/>
    <p:sldId id="281" r:id="rId8"/>
    <p:sldId id="288" r:id="rId9"/>
    <p:sldId id="291" r:id="rId10"/>
    <p:sldId id="290" r:id="rId11"/>
    <p:sldId id="283" r:id="rId12"/>
    <p:sldId id="293" r:id="rId13"/>
    <p:sldId id="282" r:id="rId14"/>
    <p:sldId id="292" r:id="rId15"/>
    <p:sldId id="295" r:id="rId16"/>
    <p:sldId id="294" r:id="rId17"/>
    <p:sldId id="296" r:id="rId18"/>
    <p:sldId id="299" r:id="rId19"/>
    <p:sldId id="267" r:id="rId20"/>
    <p:sldId id="257" r:id="rId21"/>
    <p:sldId id="258" r:id="rId22"/>
    <p:sldId id="259" r:id="rId23"/>
    <p:sldId id="261" r:id="rId24"/>
    <p:sldId id="263" r:id="rId25"/>
    <p:sldId id="264" r:id="rId26"/>
    <p:sldId id="265" r:id="rId27"/>
    <p:sldId id="266" r:id="rId28"/>
    <p:sldId id="269" r:id="rId29"/>
    <p:sldId id="285" r:id="rId30"/>
    <p:sldId id="274" r:id="rId31"/>
    <p:sldId id="272" r:id="rId32"/>
    <p:sldId id="286" r:id="rId33"/>
    <p:sldId id="268" r:id="rId3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01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BED2A42-5F56-49CC-B70C-122FD97B70A3}" type="datetimeFigureOut">
              <a:rPr lang="he-IL" smtClean="0"/>
              <a:t>כ"ז/סיון/תשפ"א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82A3BFC-4220-4BEC-9C05-235ACA5D898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310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2A42-5F56-49CC-B70C-122FD97B70A3}" type="datetimeFigureOut">
              <a:rPr lang="he-IL" smtClean="0"/>
              <a:t>כ"ז/סיון/תשפ"א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3BFC-4220-4BEC-9C05-235ACA5D898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099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BED2A42-5F56-49CC-B70C-122FD97B70A3}" type="datetimeFigureOut">
              <a:rPr lang="he-IL" smtClean="0"/>
              <a:t>כ"ז/סיון/תשפ"א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82A3BFC-4220-4BEC-9C05-235ACA5D898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9646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BED2A42-5F56-49CC-B70C-122FD97B70A3}" type="datetimeFigureOut">
              <a:rPr lang="he-IL" smtClean="0"/>
              <a:t>כ"ז/סיון/תשפ"א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82A3BFC-4220-4BEC-9C05-235ACA5D8983}" type="slidenum">
              <a:rPr lang="he-IL" smtClean="0"/>
              <a:t>‹#›</a:t>
            </a:fld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9344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BED2A42-5F56-49CC-B70C-122FD97B70A3}" type="datetimeFigureOut">
              <a:rPr lang="he-IL" smtClean="0"/>
              <a:t>כ"ז/סיון/תשפ"א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82A3BFC-4220-4BEC-9C05-235ACA5D898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2142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2A42-5F56-49CC-B70C-122FD97B70A3}" type="datetimeFigureOut">
              <a:rPr lang="he-IL" smtClean="0"/>
              <a:t>כ"ז/סיון/תשפ"א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3BFC-4220-4BEC-9C05-235ACA5D898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4902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2A42-5F56-49CC-B70C-122FD97B70A3}" type="datetimeFigureOut">
              <a:rPr lang="he-IL" smtClean="0"/>
              <a:t>כ"ז/סיון/תשפ"א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3BFC-4220-4BEC-9C05-235ACA5D898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48899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2A42-5F56-49CC-B70C-122FD97B70A3}" type="datetimeFigureOut">
              <a:rPr lang="he-IL" smtClean="0"/>
              <a:t>כ"ז/סיון/תשפ"א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3BFC-4220-4BEC-9C05-235ACA5D898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6493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BED2A42-5F56-49CC-B70C-122FD97B70A3}" type="datetimeFigureOut">
              <a:rPr lang="he-IL" smtClean="0"/>
              <a:t>כ"ז/סיון/תשפ"א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82A3BFC-4220-4BEC-9C05-235ACA5D898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3825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2A42-5F56-49CC-B70C-122FD97B70A3}" type="datetimeFigureOut">
              <a:rPr lang="he-IL" smtClean="0"/>
              <a:t>כ"ז/סיון/תשפ"א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3BFC-4220-4BEC-9C05-235ACA5D898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28686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BED2A42-5F56-49CC-B70C-122FD97B70A3}" type="datetimeFigureOut">
              <a:rPr lang="he-IL" smtClean="0"/>
              <a:t>כ"ז/סיון/תשפ"א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82A3BFC-4220-4BEC-9C05-235ACA5D898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2774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2A42-5F56-49CC-B70C-122FD97B70A3}" type="datetimeFigureOut">
              <a:rPr lang="he-IL" smtClean="0"/>
              <a:t>כ"ז/סיון/תשפ"א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3BFC-4220-4BEC-9C05-235ACA5D898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7356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2A42-5F56-49CC-B70C-122FD97B70A3}" type="datetimeFigureOut">
              <a:rPr lang="he-IL" smtClean="0"/>
              <a:t>כ"ז/סיון/תשפ"א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3BFC-4220-4BEC-9C05-235ACA5D898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683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2A42-5F56-49CC-B70C-122FD97B70A3}" type="datetimeFigureOut">
              <a:rPr lang="he-IL" smtClean="0"/>
              <a:t>כ"ז/סיון/תשפ"א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3BFC-4220-4BEC-9C05-235ACA5D898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77402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2A42-5F56-49CC-B70C-122FD97B70A3}" type="datetimeFigureOut">
              <a:rPr lang="he-IL" smtClean="0"/>
              <a:t>כ"ז/סיון/תשפ"א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3BFC-4220-4BEC-9C05-235ACA5D898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0768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2A42-5F56-49CC-B70C-122FD97B70A3}" type="datetimeFigureOut">
              <a:rPr lang="he-IL" smtClean="0"/>
              <a:t>כ"ז/סיון/תשפ"א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3BFC-4220-4BEC-9C05-235ACA5D898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78127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2A42-5F56-49CC-B70C-122FD97B70A3}" type="datetimeFigureOut">
              <a:rPr lang="he-IL" smtClean="0"/>
              <a:t>כ"ז/סיון/תשפ"א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A3BFC-4220-4BEC-9C05-235ACA5D898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5690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D2A42-5F56-49CC-B70C-122FD97B70A3}" type="datetimeFigureOut">
              <a:rPr lang="he-IL" smtClean="0"/>
              <a:t>כ"ז/סיון/תשפ"א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A3BFC-4220-4BEC-9C05-235ACA5D898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299632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pid7.com/db/modules/auxiliary/gather/zookeeper_info_disclosur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ithub.com/petel1306/Workshop-in-Information-Security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989416" y="967057"/>
            <a:ext cx="9448800" cy="1825096"/>
          </a:xfrm>
        </p:spPr>
        <p:txBody>
          <a:bodyPr/>
          <a:lstStyle/>
          <a:p>
            <a:pPr algn="ctr"/>
            <a:r>
              <a:rPr lang="en-US" dirty="0" smtClean="0">
                <a:latin typeface="Garamond" panose="02020404030301010803" pitchFamily="18" charset="0"/>
              </a:rPr>
              <a:t>Workshop in information security</a:t>
            </a:r>
            <a:endParaRPr lang="he-IL" dirty="0">
              <a:latin typeface="Garamond" panose="02020404030301010803" pitchFamily="18" charset="0"/>
            </a:endParaRPr>
          </a:p>
        </p:txBody>
      </p:sp>
      <p:pic>
        <p:nvPicPr>
          <p:cNvPr id="1028" name="Picture 4" descr="Does the UK need or even want a 'Great British Firewall'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672" y="3063357"/>
            <a:ext cx="3934287" cy="295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eader in Cyber Security Solutions | Check Point Soft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037"/>
            <a:ext cx="3466407" cy="58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662140" y="6488668"/>
            <a:ext cx="252986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Presenting – Ori </a:t>
            </a:r>
            <a:r>
              <a:rPr lang="en-US" dirty="0" err="1" smtClean="0"/>
              <a:t>Petel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2836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0700" y="585079"/>
            <a:ext cx="8610600" cy="1293028"/>
          </a:xfrm>
        </p:spPr>
        <p:txBody>
          <a:bodyPr/>
          <a:lstStyle/>
          <a:p>
            <a:pPr algn="ctr" rtl="0"/>
            <a:r>
              <a:rPr lang="en-US" dirty="0" smtClean="0"/>
              <a:t>Firewall – log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46" y="2459020"/>
            <a:ext cx="5010150" cy="1343025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850" y="2449495"/>
            <a:ext cx="4991100" cy="1352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79504" y="1878107"/>
            <a:ext cx="102143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Internal</a:t>
            </a:r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8765645" y="1878107"/>
            <a:ext cx="106150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External</a:t>
            </a:r>
            <a:endParaRPr lang="he-IL" dirty="0"/>
          </a:p>
        </p:txBody>
      </p:sp>
      <p:sp>
        <p:nvSpPr>
          <p:cNvPr id="9" name="אליפסה 8"/>
          <p:cNvSpPr/>
          <p:nvPr/>
        </p:nvSpPr>
        <p:spPr>
          <a:xfrm>
            <a:off x="10309766" y="3482002"/>
            <a:ext cx="512428" cy="320043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אליפסה 9"/>
          <p:cNvSpPr/>
          <p:nvPr/>
        </p:nvSpPr>
        <p:spPr>
          <a:xfrm>
            <a:off x="3910759" y="3482002"/>
            <a:ext cx="512428" cy="320043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84" y="5014009"/>
            <a:ext cx="11834232" cy="8273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95296" y="4373433"/>
            <a:ext cx="141737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Accepted!</a:t>
            </a:r>
            <a:endParaRPr lang="he-IL" dirty="0">
              <a:solidFill>
                <a:srgbClr val="FF0000"/>
              </a:solidFill>
            </a:endParaRPr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 rotWithShape="1">
          <a:blip r:embed="rId5"/>
          <a:srcRect r="42397"/>
          <a:stretch/>
        </p:blipFill>
        <p:spPr>
          <a:xfrm rot="985688">
            <a:off x="2363033" y="2464869"/>
            <a:ext cx="7607289" cy="123136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59984" y="1818028"/>
            <a:ext cx="124405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Clear log</a:t>
            </a:r>
            <a:endParaRPr lang="he-IL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79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293159" y="549220"/>
            <a:ext cx="9605682" cy="1163039"/>
          </a:xfrm>
        </p:spPr>
        <p:txBody>
          <a:bodyPr/>
          <a:lstStyle/>
          <a:p>
            <a:pPr algn="ctr" rtl="0"/>
            <a:r>
              <a:rPr lang="en-US" dirty="0" err="1" smtClean="0">
                <a:solidFill>
                  <a:srgbClr val="FFC000"/>
                </a:solidFill>
              </a:rPr>
              <a:t>Statefull</a:t>
            </a:r>
            <a:r>
              <a:rPr lang="en-US" dirty="0" smtClean="0"/>
              <a:t> Inspection</a:t>
            </a:r>
            <a:endParaRPr lang="he-IL" dirty="0">
              <a:solidFill>
                <a:srgbClr val="FFC000"/>
              </a:solidFill>
            </a:endParaRPr>
          </a:p>
        </p:txBody>
      </p:sp>
      <p:sp>
        <p:nvSpPr>
          <p:cNvPr id="4" name="מלבן 3"/>
          <p:cNvSpPr/>
          <p:nvPr/>
        </p:nvSpPr>
        <p:spPr>
          <a:xfrm>
            <a:off x="903948" y="1996088"/>
            <a:ext cx="104506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200" b="1" dirty="0"/>
              <a:t>Idea:</a:t>
            </a:r>
            <a:r>
              <a:rPr lang="en-US" sz="2200" dirty="0"/>
              <a:t> examine each packet </a:t>
            </a:r>
            <a:r>
              <a:rPr lang="en-US" sz="2200" dirty="0" smtClean="0">
                <a:solidFill>
                  <a:srgbClr val="FFC000"/>
                </a:solidFill>
              </a:rPr>
              <a:t>as part of a stream </a:t>
            </a:r>
            <a:r>
              <a:rPr lang="en-US" sz="2200" dirty="0"/>
              <a:t>, </a:t>
            </a:r>
            <a:r>
              <a:rPr lang="en-US" sz="2200" dirty="0" smtClean="0"/>
              <a:t>look at the content</a:t>
            </a:r>
            <a:r>
              <a:rPr lang="en-US" sz="2200" dirty="0" smtClean="0">
                <a:solidFill>
                  <a:srgbClr val="FFC000"/>
                </a:solidFill>
              </a:rPr>
              <a:t>.</a:t>
            </a:r>
            <a:endParaRPr lang="he-IL" sz="2200" dirty="0">
              <a:solidFill>
                <a:srgbClr val="FFC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889" y="4634243"/>
            <a:ext cx="3868454" cy="98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9046" y="2426975"/>
            <a:ext cx="3759619" cy="43088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2200" dirty="0" smtClean="0"/>
              <a:t>-</a:t>
            </a:r>
            <a:r>
              <a:rPr lang="en-US" sz="2200" dirty="0"/>
              <a:t> </a:t>
            </a:r>
            <a:r>
              <a:rPr lang="en-US" sz="2200" dirty="0" smtClean="0"/>
              <a:t>Works in Application layer</a:t>
            </a:r>
            <a:endParaRPr lang="he-IL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1128889" y="3419472"/>
            <a:ext cx="458010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/>
            <a:r>
              <a:rPr lang="en-US" dirty="0" smtClean="0"/>
              <a:t>Shallow inspection – State Enforcement</a:t>
            </a:r>
            <a:endParaRPr lang="he-IL" dirty="0"/>
          </a:p>
        </p:txBody>
      </p:sp>
      <p:pic>
        <p:nvPicPr>
          <p:cNvPr id="17" name="תמונה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835" y="3856551"/>
            <a:ext cx="2879071" cy="253784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523835" y="3056971"/>
            <a:ext cx="284725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/>
            <a:r>
              <a:rPr lang="en-US" dirty="0" smtClean="0"/>
              <a:t>Deep inspection – MITM</a:t>
            </a:r>
            <a:endParaRPr lang="he-IL" dirty="0"/>
          </a:p>
        </p:txBody>
      </p:sp>
      <p:sp>
        <p:nvSpPr>
          <p:cNvPr id="9" name="מלבן 8"/>
          <p:cNvSpPr/>
          <p:nvPr/>
        </p:nvSpPr>
        <p:spPr>
          <a:xfrm>
            <a:off x="89798" y="1366092"/>
            <a:ext cx="1373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5</a:t>
            </a:r>
            <a:r>
              <a:rPr lang="en-US" sz="2400" dirty="0" smtClean="0"/>
              <a:t>th </a:t>
            </a:r>
            <a:r>
              <a:rPr lang="en-US" sz="2400" dirty="0"/>
              <a:t>step 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61874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78333" y="465610"/>
            <a:ext cx="8610600" cy="1082496"/>
          </a:xfrm>
        </p:spPr>
        <p:txBody>
          <a:bodyPr/>
          <a:lstStyle/>
          <a:p>
            <a:pPr algn="ctr" rtl="0"/>
            <a:r>
              <a:rPr lang="en-US" dirty="0" smtClean="0"/>
              <a:t>The framework</a:t>
            </a:r>
            <a:endParaRPr lang="he-I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775" y="4572415"/>
            <a:ext cx="2386863" cy="17901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77" y="2300950"/>
            <a:ext cx="2441661" cy="12710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299" y="3731389"/>
            <a:ext cx="1219289" cy="677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333" y="3731389"/>
            <a:ext cx="1061810" cy="10618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911124">
            <a:off x="7447202" y="314823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9274716">
            <a:off x="7268846" y="458411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9407976">
            <a:off x="3145293" y="328341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925747">
            <a:off x="3302254" y="460853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Ack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92775" y="4233861"/>
            <a:ext cx="2386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Static rule table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92775" y="1791067"/>
            <a:ext cx="2386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Dynamic connection table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38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0700" y="452401"/>
            <a:ext cx="8610600" cy="1293028"/>
          </a:xfrm>
        </p:spPr>
        <p:txBody>
          <a:bodyPr/>
          <a:lstStyle/>
          <a:p>
            <a:pPr algn="ctr" rtl="0"/>
            <a:r>
              <a:rPr lang="en-US" dirty="0" smtClean="0"/>
              <a:t>Firewall – connections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982209"/>
            <a:ext cx="2085975" cy="1581150"/>
          </a:xfrm>
          <a:prstGeom prst="rect">
            <a:avLst/>
          </a:prstGeom>
        </p:spPr>
      </p:pic>
      <p:cxnSp>
        <p:nvCxnSpPr>
          <p:cNvPr id="6" name="מחבר חץ ישר 5"/>
          <p:cNvCxnSpPr/>
          <p:nvPr/>
        </p:nvCxnSpPr>
        <p:spPr>
          <a:xfrm flipH="1">
            <a:off x="2456980" y="2284543"/>
            <a:ext cx="891429" cy="2367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62275" y="1879018"/>
            <a:ext cx="250902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b="1" dirty="0" smtClean="0"/>
              <a:t>Host</a:t>
            </a:r>
            <a:r>
              <a:rPr lang="en-US" dirty="0" smtClean="0"/>
              <a:t> TCP connection</a:t>
            </a:r>
            <a:endParaRPr lang="he-IL" dirty="0"/>
          </a:p>
        </p:txBody>
      </p:sp>
      <p:pic>
        <p:nvPicPr>
          <p:cNvPr id="11" name="תמונה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092" y="1879018"/>
            <a:ext cx="2133600" cy="1409700"/>
          </a:xfrm>
          <a:prstGeom prst="rect">
            <a:avLst/>
          </a:prstGeom>
        </p:spPr>
      </p:pic>
      <p:cxnSp>
        <p:nvCxnSpPr>
          <p:cNvPr id="12" name="מחבר חץ ישר 11"/>
          <p:cNvCxnSpPr/>
          <p:nvPr/>
        </p:nvCxnSpPr>
        <p:spPr>
          <a:xfrm flipH="1">
            <a:off x="9037970" y="2248350"/>
            <a:ext cx="934458" cy="2367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135731" y="1879018"/>
            <a:ext cx="267893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b="1" dirty="0" smtClean="0"/>
              <a:t>Client</a:t>
            </a:r>
            <a:r>
              <a:rPr lang="en-US" dirty="0" smtClean="0"/>
              <a:t> TCP connection</a:t>
            </a:r>
            <a:endParaRPr lang="he-IL" dirty="0"/>
          </a:p>
        </p:txBody>
      </p:sp>
      <p:pic>
        <p:nvPicPr>
          <p:cNvPr id="17" name="תמונה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780" y="3932691"/>
            <a:ext cx="9006889" cy="81939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71592" y="4111553"/>
            <a:ext cx="94769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 smtClean="0"/>
              <a:t>LOG:</a:t>
            </a:r>
            <a:endParaRPr lang="he-IL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32653" y="5626247"/>
            <a:ext cx="2829622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2400" dirty="0" smtClean="0"/>
              <a:t>Live Connections:</a:t>
            </a:r>
            <a:endParaRPr lang="he-IL" sz="2400" dirty="0"/>
          </a:p>
        </p:txBody>
      </p:sp>
      <p:pic>
        <p:nvPicPr>
          <p:cNvPr id="20" name="תמונה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8409" y="5411714"/>
            <a:ext cx="7332793" cy="890732"/>
          </a:xfrm>
          <a:prstGeom prst="rect">
            <a:avLst/>
          </a:prstGeom>
        </p:spPr>
      </p:pic>
      <p:sp>
        <p:nvSpPr>
          <p:cNvPr id="21" name="סוגר מסולסל ימני 20"/>
          <p:cNvSpPr/>
          <p:nvPr/>
        </p:nvSpPr>
        <p:spPr>
          <a:xfrm>
            <a:off x="10781526" y="5396054"/>
            <a:ext cx="215153" cy="89073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TextBox 21"/>
          <p:cNvSpPr txBox="1"/>
          <p:nvPr/>
        </p:nvSpPr>
        <p:spPr>
          <a:xfrm>
            <a:off x="10837678" y="5415651"/>
            <a:ext cx="1436612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dirty="0" smtClean="0"/>
              <a:t>Verified</a:t>
            </a:r>
            <a:br>
              <a:rPr lang="en-US" dirty="0" smtClean="0"/>
            </a:br>
            <a:r>
              <a:rPr lang="en-US" dirty="0" smtClean="0"/>
              <a:t>3-way</a:t>
            </a:r>
            <a:br>
              <a:rPr lang="en-US" dirty="0" smtClean="0"/>
            </a:br>
            <a:r>
              <a:rPr lang="en-US" dirty="0" smtClean="0"/>
              <a:t>handshake</a:t>
            </a:r>
          </a:p>
        </p:txBody>
      </p:sp>
    </p:spTree>
    <p:extLst>
      <p:ext uri="{BB962C8B-B14F-4D97-AF65-F5344CB8AC3E}">
        <p14:creationId xmlns:p14="http://schemas.microsoft.com/office/powerpoint/2010/main" val="301180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 animBg="1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938169" y="794432"/>
            <a:ext cx="8610600" cy="1293028"/>
          </a:xfrm>
        </p:spPr>
        <p:txBody>
          <a:bodyPr/>
          <a:lstStyle/>
          <a:p>
            <a:pPr algn="ctr" rtl="0"/>
            <a:r>
              <a:rPr lang="en-US" dirty="0" smtClean="0"/>
              <a:t>Deep Inspection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18116" y="2459169"/>
            <a:ext cx="10820400" cy="4024125"/>
          </a:xfrm>
        </p:spPr>
        <p:txBody>
          <a:bodyPr/>
          <a:lstStyle/>
          <a:p>
            <a:pPr marL="0" indent="0" algn="l" rtl="0">
              <a:buNone/>
            </a:pPr>
            <a:r>
              <a:rPr lang="en-US" b="1" dirty="0" smtClean="0"/>
              <a:t>Missions:</a:t>
            </a:r>
            <a:endParaRPr lang="en-US" dirty="0"/>
          </a:p>
          <a:p>
            <a:pPr marL="457200" indent="-457200" algn="l" rtl="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Block an HTTP response of type “text/csv” or “application/zip”.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smtClean="0">
                <a:solidFill>
                  <a:srgbClr val="00B0F0"/>
                </a:solidFill>
              </a:rPr>
              <a:t>This </a:t>
            </a:r>
            <a:r>
              <a:rPr lang="en-US" dirty="0">
                <a:solidFill>
                  <a:srgbClr val="00B0F0"/>
                </a:solidFill>
              </a:rPr>
              <a:t>information can be found in HTTP </a:t>
            </a:r>
            <a:r>
              <a:rPr lang="en-US" dirty="0" smtClean="0">
                <a:solidFill>
                  <a:srgbClr val="00B0F0"/>
                </a:solidFill>
              </a:rPr>
              <a:t>header</a:t>
            </a:r>
          </a:p>
          <a:p>
            <a:pPr marL="457200" indent="-457200" algn="l" rtl="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Dynamically allow active FTP data connections.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smtClean="0">
                <a:solidFill>
                  <a:srgbClr val="00B0F0"/>
                </a:solidFill>
              </a:rPr>
              <a:t>This information can be found in FTP header</a:t>
            </a:r>
          </a:p>
          <a:p>
            <a:pPr marL="0" indent="0" algn="l" rtl="0">
              <a:buNone/>
            </a:pPr>
            <a:endParaRPr lang="en-US" dirty="0"/>
          </a:p>
          <a:p>
            <a:pPr algn="l" rtl="0">
              <a:buFontTx/>
              <a:buChar char="-"/>
            </a:pPr>
            <a:endParaRPr lang="he-IL" dirty="0"/>
          </a:p>
        </p:txBody>
      </p:sp>
      <p:grpSp>
        <p:nvGrpSpPr>
          <p:cNvPr id="33" name="קבוצה 32"/>
          <p:cNvGrpSpPr/>
          <p:nvPr/>
        </p:nvGrpSpPr>
        <p:grpSpPr>
          <a:xfrm>
            <a:off x="9171041" y="3094823"/>
            <a:ext cx="2949239" cy="1986036"/>
            <a:chOff x="9216763" y="2403665"/>
            <a:chExt cx="2949239" cy="1986036"/>
          </a:xfrm>
        </p:grpSpPr>
        <p:sp>
          <p:nvSpPr>
            <p:cNvPr id="4" name="מלבן 3"/>
            <p:cNvSpPr/>
            <p:nvPr/>
          </p:nvSpPr>
          <p:spPr>
            <a:xfrm>
              <a:off x="9623190" y="3165851"/>
              <a:ext cx="25428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rgbClr val="FFC000"/>
                  </a:solidFill>
                </a:rPr>
                <a:t>Application Layer</a:t>
              </a:r>
              <a:endParaRPr lang="he-IL" sz="2400" dirty="0"/>
            </a:p>
          </p:txBody>
        </p:sp>
        <p:sp>
          <p:nvSpPr>
            <p:cNvPr id="5" name="סוגר מסולסל ימני 4"/>
            <p:cNvSpPr/>
            <p:nvPr/>
          </p:nvSpPr>
          <p:spPr>
            <a:xfrm>
              <a:off x="9216763" y="2403665"/>
              <a:ext cx="406427" cy="1986036"/>
            </a:xfrm>
            <a:prstGeom prst="rightBrac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40394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950" y="2625814"/>
            <a:ext cx="4729607" cy="37480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67425" y="1372279"/>
            <a:ext cx="1032655" cy="76944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4400" dirty="0" smtClean="0"/>
              <a:t>FTP</a:t>
            </a:r>
            <a:endParaRPr lang="he-IL" sz="4400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77" y="2925433"/>
            <a:ext cx="5904099" cy="3148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1071" y="1372278"/>
            <a:ext cx="1383712" cy="76944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4400" dirty="0" smtClean="0"/>
              <a:t>HTTP</a:t>
            </a:r>
            <a:endParaRPr lang="he-IL" sz="4400" dirty="0"/>
          </a:p>
        </p:txBody>
      </p:sp>
    </p:spTree>
    <p:extLst>
      <p:ext uri="{BB962C8B-B14F-4D97-AF65-F5344CB8AC3E}">
        <p14:creationId xmlns:p14="http://schemas.microsoft.com/office/powerpoint/2010/main" val="184811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946026" y="683689"/>
            <a:ext cx="6658535" cy="1028570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 smtClean="0"/>
              <a:t>Deep Inspection in action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/>
          <a:srcRect r="6281"/>
          <a:stretch/>
        </p:blipFill>
        <p:spPr>
          <a:xfrm>
            <a:off x="353263" y="2815072"/>
            <a:ext cx="6128029" cy="21334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3263" y="2025517"/>
            <a:ext cx="4027064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2400" dirty="0" smtClean="0"/>
              <a:t>Client – </a:t>
            </a:r>
            <a:r>
              <a:rPr lang="en-US" sz="2400" dirty="0" smtClean="0">
                <a:solidFill>
                  <a:srgbClr val="00B050"/>
                </a:solidFill>
              </a:rPr>
              <a:t>valid HTTP request</a:t>
            </a:r>
            <a:endParaRPr lang="he-IL" sz="2400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71444" y="3650962"/>
            <a:ext cx="4206793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2400" dirty="0" smtClean="0"/>
              <a:t>Proxy side “behind the </a:t>
            </a:r>
            <a:r>
              <a:rPr lang="en-US" sz="2400" dirty="0" smtClean="0"/>
              <a:t>scene”</a:t>
            </a:r>
            <a:endParaRPr lang="he-IL" sz="2400" dirty="0">
              <a:solidFill>
                <a:srgbClr val="00B050"/>
              </a:solidFill>
            </a:endParaRPr>
          </a:p>
        </p:txBody>
      </p:sp>
      <p:pic>
        <p:nvPicPr>
          <p:cNvPr id="8" name="תמונה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928" y="4700613"/>
            <a:ext cx="5598744" cy="1891553"/>
          </a:xfrm>
          <a:prstGeom prst="rect">
            <a:avLst/>
          </a:prstGeom>
        </p:spPr>
      </p:pic>
      <p:sp>
        <p:nvSpPr>
          <p:cNvPr id="9" name="אליפסה 8"/>
          <p:cNvSpPr/>
          <p:nvPr/>
        </p:nvSpPr>
        <p:spPr>
          <a:xfrm>
            <a:off x="2881481" y="3523347"/>
            <a:ext cx="625513" cy="32789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אליפסה 9"/>
          <p:cNvSpPr/>
          <p:nvPr/>
        </p:nvSpPr>
        <p:spPr>
          <a:xfrm>
            <a:off x="881149" y="3150325"/>
            <a:ext cx="2064877" cy="373022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752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946026" y="683689"/>
            <a:ext cx="6658535" cy="1028570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 smtClean="0"/>
              <a:t>Deep Inspection in action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389116" y="2084173"/>
            <a:ext cx="4275530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2400" dirty="0" smtClean="0"/>
              <a:t>Client – </a:t>
            </a:r>
            <a:r>
              <a:rPr lang="en-US" sz="2400" dirty="0" smtClean="0">
                <a:solidFill>
                  <a:srgbClr val="C00000"/>
                </a:solidFill>
              </a:rPr>
              <a:t>invalid HTTP request</a:t>
            </a:r>
            <a:endParaRPr lang="he-IL" sz="24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07193" y="3127332"/>
            <a:ext cx="4753225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2400" dirty="0" smtClean="0"/>
              <a:t>Proxy side “behind the scene”:</a:t>
            </a:r>
            <a:endParaRPr lang="he-IL" sz="2400" dirty="0">
              <a:solidFill>
                <a:srgbClr val="00B050"/>
              </a:solidFill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31" y="2710176"/>
            <a:ext cx="4000500" cy="1685925"/>
          </a:xfrm>
          <a:prstGeom prst="rect">
            <a:avLst/>
          </a:prstGeom>
        </p:spPr>
      </p:pic>
      <p:sp>
        <p:nvSpPr>
          <p:cNvPr id="9" name="אליפסה 8"/>
          <p:cNvSpPr/>
          <p:nvPr/>
        </p:nvSpPr>
        <p:spPr>
          <a:xfrm>
            <a:off x="1096302" y="3066945"/>
            <a:ext cx="2489580" cy="339643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אליפסה 9"/>
          <p:cNvSpPr/>
          <p:nvPr/>
        </p:nvSpPr>
        <p:spPr>
          <a:xfrm>
            <a:off x="1802347" y="3570926"/>
            <a:ext cx="983509" cy="310868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931" y="3881794"/>
            <a:ext cx="7123749" cy="2671406"/>
          </a:xfrm>
          <a:prstGeom prst="rect">
            <a:avLst/>
          </a:prstGeom>
        </p:spPr>
      </p:pic>
      <p:sp>
        <p:nvSpPr>
          <p:cNvPr id="11" name="חץ למעלה 10"/>
          <p:cNvSpPr/>
          <p:nvPr/>
        </p:nvSpPr>
        <p:spPr>
          <a:xfrm rot="5400000">
            <a:off x="4005160" y="5993162"/>
            <a:ext cx="270389" cy="73769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318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946026" y="683689"/>
            <a:ext cx="6658535" cy="1028570"/>
          </a:xfrm>
        </p:spPr>
        <p:txBody>
          <a:bodyPr>
            <a:normAutofit fontScale="90000"/>
          </a:bodyPr>
          <a:lstStyle/>
          <a:p>
            <a:pPr algn="ctr" rtl="0"/>
            <a:r>
              <a:rPr lang="en-US" dirty="0" smtClean="0"/>
              <a:t>Deep Inspection in action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494115" y="1770408"/>
            <a:ext cx="4065537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2400" dirty="0" smtClean="0"/>
              <a:t>Client – </a:t>
            </a:r>
            <a:r>
              <a:rPr lang="en-US" sz="2400" dirty="0" smtClean="0">
                <a:solidFill>
                  <a:srgbClr val="FFC000"/>
                </a:solidFill>
              </a:rPr>
              <a:t>active </a:t>
            </a:r>
            <a:r>
              <a:rPr lang="en-US" sz="2400" dirty="0" smtClean="0"/>
              <a:t>FTP request</a:t>
            </a:r>
            <a:endParaRPr lang="he-IL" sz="2400" dirty="0">
              <a:solidFill>
                <a:srgbClr val="FFC000"/>
              </a:solidFill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15" y="2469517"/>
            <a:ext cx="5760104" cy="2308356"/>
          </a:xfrm>
          <a:prstGeom prst="rect">
            <a:avLst/>
          </a:prstGeom>
        </p:spPr>
      </p:pic>
      <p:sp>
        <p:nvSpPr>
          <p:cNvPr id="12" name="אליפסה 11"/>
          <p:cNvSpPr/>
          <p:nvPr/>
        </p:nvSpPr>
        <p:spPr>
          <a:xfrm>
            <a:off x="881150" y="2716304"/>
            <a:ext cx="1476569" cy="358589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987" y="2940837"/>
            <a:ext cx="5079301" cy="13657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452738" y="2316194"/>
            <a:ext cx="3991797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 rtl="0"/>
            <a:r>
              <a:rPr lang="en-US" sz="2000" dirty="0" smtClean="0"/>
              <a:t>Proxy side “behind the scene”:</a:t>
            </a:r>
            <a:endParaRPr lang="he-IL" sz="2000" dirty="0">
              <a:solidFill>
                <a:srgbClr val="00B050"/>
              </a:solidFill>
            </a:endParaRPr>
          </a:p>
        </p:txBody>
      </p:sp>
      <p:pic>
        <p:nvPicPr>
          <p:cNvPr id="15" name="תמונה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985" y="3848519"/>
            <a:ext cx="9078638" cy="28287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46026" y="3320239"/>
            <a:ext cx="591219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1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Kernel Side: What really going on</a:t>
            </a:r>
            <a:endParaRPr lang="he-IL" sz="2800" dirty="0">
              <a:solidFill>
                <a:srgbClr val="FF0000"/>
              </a:solidFill>
            </a:endParaRPr>
          </a:p>
        </p:txBody>
      </p:sp>
      <p:sp>
        <p:nvSpPr>
          <p:cNvPr id="18" name="אליפסה 17"/>
          <p:cNvSpPr/>
          <p:nvPr/>
        </p:nvSpPr>
        <p:spPr>
          <a:xfrm>
            <a:off x="8355106" y="5889811"/>
            <a:ext cx="2501153" cy="53333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חץ למעלה 16"/>
          <p:cNvSpPr/>
          <p:nvPr/>
        </p:nvSpPr>
        <p:spPr>
          <a:xfrm rot="14384542">
            <a:off x="10970559" y="5040779"/>
            <a:ext cx="510461" cy="12895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6442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 animBg="1"/>
      <p:bldP spid="18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0" y="423713"/>
            <a:ext cx="12192000" cy="992710"/>
          </a:xfrm>
        </p:spPr>
        <p:txBody>
          <a:bodyPr>
            <a:normAutofit/>
          </a:bodyPr>
          <a:lstStyle/>
          <a:p>
            <a:pPr algn="ctr" rtl="0"/>
            <a:r>
              <a:rPr lang="en-US" sz="3600" dirty="0" smtClean="0"/>
              <a:t>MY biggest </a:t>
            </a:r>
            <a:r>
              <a:rPr lang="en-US" sz="3600" dirty="0" smtClean="0">
                <a:solidFill>
                  <a:srgbClr val="FFC000"/>
                </a:solidFill>
              </a:rPr>
              <a:t>challenge</a:t>
            </a:r>
            <a:endParaRPr lang="he-IL" sz="3600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97" y="1416423"/>
            <a:ext cx="3573221" cy="52663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7718" y="1676561"/>
            <a:ext cx="494851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b="1" dirty="0" smtClean="0">
                <a:solidFill>
                  <a:srgbClr val="C00000"/>
                </a:solidFill>
              </a:rPr>
              <a:t>Constructing the Proxy !</a:t>
            </a:r>
            <a:endParaRPr lang="he-IL" sz="3200" b="1" dirty="0">
              <a:solidFill>
                <a:srgbClr val="C00000"/>
              </a:solidFill>
            </a:endParaRPr>
          </a:p>
        </p:txBody>
      </p:sp>
      <p:grpSp>
        <p:nvGrpSpPr>
          <p:cNvPr id="40" name="קבוצה 39"/>
          <p:cNvGrpSpPr/>
          <p:nvPr/>
        </p:nvGrpSpPr>
        <p:grpSpPr>
          <a:xfrm>
            <a:off x="281649" y="2523939"/>
            <a:ext cx="6979763" cy="4158875"/>
            <a:chOff x="882284" y="699246"/>
            <a:chExt cx="9640711" cy="5422901"/>
          </a:xfrm>
        </p:grpSpPr>
        <p:pic>
          <p:nvPicPr>
            <p:cNvPr id="35" name="Picture 2" descr="תוצאת תמונה עבור ‪MITM‬‏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84" y="699246"/>
              <a:ext cx="9640711" cy="5422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3317768" y="4199645"/>
              <a:ext cx="2419880" cy="481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0073"/>
                </a:buClr>
                <a:buSzPct val="65000"/>
                <a:buFont typeface="Wingdings" pitchFamily="2" charset="2"/>
                <a:buNone/>
              </a:pPr>
              <a:r>
                <a:rPr lang="en-US" b="1" dirty="0">
                  <a:solidFill>
                    <a:srgbClr val="4E4E4E"/>
                  </a:solidFill>
                  <a:latin typeface="Helvetica" pitchFamily="34" charset="0"/>
                </a:rPr>
                <a:t>IP C / Port X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61044" y="4199561"/>
              <a:ext cx="2552240" cy="481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0073"/>
                </a:buClr>
                <a:buSzPct val="65000"/>
                <a:buFont typeface="Wingdings" pitchFamily="2" charset="2"/>
                <a:buNone/>
              </a:pPr>
              <a:r>
                <a:rPr lang="en-US" b="1" dirty="0">
                  <a:solidFill>
                    <a:srgbClr val="4E4E4E"/>
                  </a:solidFill>
                  <a:latin typeface="Helvetica" pitchFamily="34" charset="0"/>
                </a:rPr>
                <a:t>IP S / Port 80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83935" y="1882655"/>
              <a:ext cx="2229349" cy="481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0073"/>
                </a:buClr>
                <a:buSzPct val="65000"/>
                <a:buFont typeface="Wingdings" pitchFamily="2" charset="2"/>
                <a:buNone/>
              </a:pPr>
              <a:r>
                <a:rPr lang="en-US" b="1" dirty="0">
                  <a:solidFill>
                    <a:srgbClr val="4E4E4E"/>
                  </a:solidFill>
                  <a:latin typeface="Helvetica" pitchFamily="34" charset="0"/>
                </a:rPr>
                <a:t>IP C / Port Y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472539" y="1882655"/>
              <a:ext cx="2356460" cy="481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fontAlgn="base">
                <a:spcBef>
                  <a:spcPct val="20000"/>
                </a:spcBef>
                <a:spcAft>
                  <a:spcPct val="0"/>
                </a:spcAft>
                <a:buClr>
                  <a:srgbClr val="000073"/>
                </a:buClr>
                <a:buSzPct val="65000"/>
                <a:buFont typeface="Wingdings" pitchFamily="2" charset="2"/>
                <a:buNone/>
              </a:pPr>
              <a:r>
                <a:rPr lang="en-US" b="1" dirty="0">
                  <a:solidFill>
                    <a:srgbClr val="4E4E4E"/>
                  </a:solidFill>
                  <a:latin typeface="Helvetica" pitchFamily="34" charset="0"/>
                </a:rPr>
                <a:t>IP S / Port 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72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536651" y="618909"/>
            <a:ext cx="9120447" cy="1056112"/>
          </a:xfrm>
        </p:spPr>
        <p:txBody>
          <a:bodyPr/>
          <a:lstStyle/>
          <a:p>
            <a:pPr algn="l" rtl="0"/>
            <a:r>
              <a:rPr lang="en-US" dirty="0" smtClean="0"/>
              <a:t>Main Goal</a:t>
            </a:r>
            <a:r>
              <a:rPr lang="he-IL" dirty="0" smtClean="0"/>
              <a:t> </a:t>
            </a:r>
            <a:r>
              <a:rPr lang="en-US" dirty="0" smtClean="0"/>
              <a:t> - building a firewall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984365" y="1675021"/>
            <a:ext cx="9672733" cy="4401586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 smtClean="0"/>
              <a:t>Extending the kernel using kernel modules</a:t>
            </a:r>
          </a:p>
          <a:p>
            <a:pPr algn="l" rtl="0">
              <a:lnSpc>
                <a:spcPct val="150000"/>
              </a:lnSpc>
            </a:pPr>
            <a:r>
              <a:rPr lang="en-US" dirty="0" smtClean="0"/>
              <a:t>Monitoring the traffic using </a:t>
            </a:r>
            <a:r>
              <a:rPr lang="en-US" dirty="0" err="1" smtClean="0"/>
              <a:t>NetFilter</a:t>
            </a:r>
            <a:endParaRPr lang="en-US" dirty="0" smtClean="0"/>
          </a:p>
          <a:p>
            <a:pPr algn="l" rtl="0">
              <a:lnSpc>
                <a:spcPct val="150000"/>
              </a:lnSpc>
            </a:pPr>
            <a:r>
              <a:rPr lang="en-US" dirty="0" smtClean="0"/>
              <a:t>Stateless packet inspection</a:t>
            </a:r>
          </a:p>
          <a:p>
            <a:pPr algn="l" rtl="0">
              <a:lnSpc>
                <a:spcPct val="150000"/>
              </a:lnSpc>
            </a:pPr>
            <a:r>
              <a:rPr lang="en-US" dirty="0" err="1" smtClean="0"/>
              <a:t>Statefull</a:t>
            </a:r>
            <a:r>
              <a:rPr lang="en-US" dirty="0" smtClean="0"/>
              <a:t> packet inspection</a:t>
            </a:r>
          </a:p>
          <a:p>
            <a:pPr algn="l" rtl="0">
              <a:lnSpc>
                <a:spcPct val="150000"/>
              </a:lnSpc>
            </a:pPr>
            <a:r>
              <a:rPr lang="en-US" dirty="0" smtClean="0"/>
              <a:t>Adding game changer blades:</a:t>
            </a:r>
          </a:p>
          <a:p>
            <a:pPr lvl="1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IPS – Intrusion </a:t>
            </a:r>
            <a:r>
              <a:rPr lang="en-US" dirty="0"/>
              <a:t>P</a:t>
            </a:r>
            <a:r>
              <a:rPr lang="en-US" dirty="0" smtClean="0"/>
              <a:t>revention System</a:t>
            </a:r>
            <a:endParaRPr lang="en-US" dirty="0"/>
          </a:p>
          <a:p>
            <a:pPr lvl="1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DLP – Data leak Prevention</a:t>
            </a:r>
          </a:p>
        </p:txBody>
      </p:sp>
      <p:grpSp>
        <p:nvGrpSpPr>
          <p:cNvPr id="8" name="קבוצה 7"/>
          <p:cNvGrpSpPr/>
          <p:nvPr/>
        </p:nvGrpSpPr>
        <p:grpSpPr>
          <a:xfrm>
            <a:off x="6472518" y="2993368"/>
            <a:ext cx="5489497" cy="676733"/>
            <a:chOff x="6589059" y="2671748"/>
            <a:chExt cx="6096000" cy="646332"/>
          </a:xfrm>
        </p:grpSpPr>
        <p:sp>
          <p:nvSpPr>
            <p:cNvPr id="4" name="מלבן 3"/>
            <p:cNvSpPr/>
            <p:nvPr/>
          </p:nvSpPr>
          <p:spPr>
            <a:xfrm>
              <a:off x="6589059" y="2671749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1" algn="l" rtl="0"/>
              <a:r>
                <a:rPr lang="en-US" dirty="0"/>
                <a:t>Kernel side infrastructure</a:t>
              </a:r>
            </a:p>
            <a:p>
              <a:pPr lvl="1" algn="l" rtl="0"/>
              <a:r>
                <a:rPr lang="en-US" dirty="0"/>
                <a:t>User side interface</a:t>
              </a:r>
            </a:p>
          </p:txBody>
        </p:sp>
        <p:sp>
          <p:nvSpPr>
            <p:cNvPr id="6" name="סוגר מסולסל ימני 5"/>
            <p:cNvSpPr/>
            <p:nvPr/>
          </p:nvSpPr>
          <p:spPr>
            <a:xfrm>
              <a:off x="6768353" y="2671748"/>
              <a:ext cx="215153" cy="640608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" name="קבוצה 8"/>
          <p:cNvGrpSpPr/>
          <p:nvPr/>
        </p:nvGrpSpPr>
        <p:grpSpPr>
          <a:xfrm>
            <a:off x="6394565" y="3840515"/>
            <a:ext cx="5353261" cy="2031325"/>
            <a:chOff x="6875929" y="3482770"/>
            <a:chExt cx="5988424" cy="2031325"/>
          </a:xfrm>
        </p:grpSpPr>
        <p:sp>
          <p:nvSpPr>
            <p:cNvPr id="5" name="מלבן 4"/>
            <p:cNvSpPr/>
            <p:nvPr/>
          </p:nvSpPr>
          <p:spPr>
            <a:xfrm>
              <a:off x="6875929" y="3482770"/>
              <a:ext cx="5988424" cy="2031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l" rtl="0"/>
              <a:r>
                <a:rPr lang="en-US" dirty="0"/>
                <a:t>Man In The Middle technique</a:t>
              </a:r>
            </a:p>
            <a:p>
              <a:pPr lvl="1" algn="l" rtl="0"/>
              <a:r>
                <a:rPr lang="en-US" dirty="0"/>
                <a:t>Rerouting &amp; Faking packets</a:t>
              </a:r>
            </a:p>
            <a:p>
              <a:pPr lvl="1" algn="l" rtl="0"/>
              <a:r>
                <a:rPr lang="en-US" dirty="0" smtClean="0"/>
                <a:t>Proxy side programs</a:t>
              </a:r>
            </a:p>
            <a:p>
              <a:pPr lvl="1" algn="l" rtl="0"/>
              <a:r>
                <a:rPr lang="en-US" dirty="0" smtClean="0"/>
                <a:t>Constructing HTTP &amp; FTP server</a:t>
              </a:r>
            </a:p>
            <a:p>
              <a:pPr lvl="1" algn="l" rtl="0"/>
              <a:r>
                <a:rPr lang="en-US" dirty="0" smtClean="0"/>
                <a:t>…</a:t>
              </a:r>
            </a:p>
            <a:p>
              <a:pPr lvl="1" algn="l" rtl="0"/>
              <a:r>
                <a:rPr lang="en-US" dirty="0" smtClean="0"/>
                <a:t>……..</a:t>
              </a:r>
            </a:p>
            <a:p>
              <a:pPr lvl="1" algn="l" rtl="0"/>
              <a:r>
                <a:rPr lang="en-US" dirty="0" smtClean="0"/>
                <a:t>……………..</a:t>
              </a:r>
            </a:p>
          </p:txBody>
        </p:sp>
        <p:sp>
          <p:nvSpPr>
            <p:cNvPr id="7" name="סוגר מסולסל ימני 6"/>
            <p:cNvSpPr/>
            <p:nvPr/>
          </p:nvSpPr>
          <p:spPr>
            <a:xfrm>
              <a:off x="7117977" y="3604974"/>
              <a:ext cx="224117" cy="678922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77273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440801" y="692656"/>
            <a:ext cx="8259265" cy="1293028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IPS – Intrusion prevention system</a:t>
            </a:r>
            <a:endParaRPr lang="he-IL" sz="3600" dirty="0"/>
          </a:p>
        </p:txBody>
      </p:sp>
      <p:pic>
        <p:nvPicPr>
          <p:cNvPr id="2050" name="Picture 2" descr="מה זה - מערכת I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94560"/>
            <a:ext cx="47625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trusion detection and prevention systems - IDS I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172" y="2816378"/>
            <a:ext cx="3220894" cy="214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219645" y="5860837"/>
            <a:ext cx="245488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err="1" smtClean="0">
                <a:hlinkClick r:id="rId4"/>
              </a:rPr>
              <a:t>Metasploit</a:t>
            </a:r>
            <a:r>
              <a:rPr lang="en-US" dirty="0" smtClean="0">
                <a:hlinkClick r:id="rId4"/>
              </a:rPr>
              <a:t> Module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2209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pache ZooKeeper - Wikipedi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2"/>
          <a:stretch/>
        </p:blipFill>
        <p:spPr bwMode="auto">
          <a:xfrm>
            <a:off x="9667012" y="168767"/>
            <a:ext cx="1942282" cy="173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588816" y="524069"/>
            <a:ext cx="5014368" cy="1022863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Apache zookeeper</a:t>
            </a:r>
            <a:endParaRPr lang="he-IL" sz="360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85800" y="2194560"/>
            <a:ext cx="10923494" cy="4024125"/>
          </a:xfrm>
        </p:spPr>
        <p:txBody>
          <a:bodyPr/>
          <a:lstStyle/>
          <a:p>
            <a:pPr algn="l" rtl="0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distributed, </a:t>
            </a:r>
            <a:r>
              <a:rPr lang="en-US" b="1" dirty="0"/>
              <a:t>open-source</a:t>
            </a:r>
            <a:r>
              <a:rPr lang="en-US" dirty="0"/>
              <a:t> coordination service for distributed </a:t>
            </a:r>
            <a:r>
              <a:rPr lang="en-US" dirty="0" smtClean="0"/>
              <a:t>application.</a:t>
            </a:r>
          </a:p>
          <a:p>
            <a:pPr marL="0" indent="0" algn="l" rtl="0">
              <a:buNone/>
            </a:pPr>
            <a:endParaRPr lang="en-US" dirty="0" smtClean="0"/>
          </a:p>
          <a:p>
            <a:pPr algn="l" rtl="0"/>
            <a:r>
              <a:rPr lang="en-US" dirty="0" smtClean="0"/>
              <a:t>Relive distributed applications the responsibility</a:t>
            </a:r>
            <a:br>
              <a:rPr lang="en-US" dirty="0" smtClean="0"/>
            </a:br>
            <a:r>
              <a:rPr lang="en-US" dirty="0" smtClean="0"/>
              <a:t>of implementing coordination service </a:t>
            </a:r>
            <a:r>
              <a:rPr lang="en-US" dirty="0" smtClean="0">
                <a:solidFill>
                  <a:srgbClr val="FFC000"/>
                </a:solidFill>
              </a:rPr>
              <a:t>from scratch</a:t>
            </a:r>
            <a:r>
              <a:rPr lang="en-US" dirty="0" smtClean="0"/>
              <a:t>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Exposes a simple set of primitives that distributed applications can build upon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Therefore Provides very simple API</a:t>
            </a:r>
            <a:endParaRPr lang="en-US" dirty="0"/>
          </a:p>
        </p:txBody>
      </p:sp>
      <p:pic>
        <p:nvPicPr>
          <p:cNvPr id="3080" name="Picture 8" descr="קובץ:Magnifying glass icon mgx1.svg – ויקיפדיה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170" y="4143869"/>
            <a:ext cx="1356676" cy="152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ZooKeeper Servi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353" y="5108035"/>
            <a:ext cx="4840941" cy="149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33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7298267" cy="934384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 smtClean="0"/>
              <a:t>It’s not a bug, It’s a feature!</a:t>
            </a:r>
            <a:endParaRPr lang="he-IL" sz="360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51534" y="2229197"/>
            <a:ext cx="7223389" cy="3714404"/>
          </a:xfrm>
        </p:spPr>
        <p:txBody>
          <a:bodyPr>
            <a:normAutofit/>
          </a:bodyPr>
          <a:lstStyle/>
          <a:p>
            <a:pPr algn="l" rtl="0"/>
            <a:r>
              <a:rPr lang="en-US" dirty="0" smtClean="0"/>
              <a:t>This </a:t>
            </a:r>
            <a:r>
              <a:rPr lang="en-US" dirty="0" smtClean="0"/>
              <a:t>service exposes an interface of small set of monitoring commands called </a:t>
            </a:r>
            <a:r>
              <a:rPr lang="en-US" dirty="0" smtClean="0">
                <a:solidFill>
                  <a:srgbClr val="FFC000"/>
                </a:solidFill>
              </a:rPr>
              <a:t>‘The 4 letter words’</a:t>
            </a:r>
            <a:r>
              <a:rPr lang="en-US" dirty="0" smtClean="0"/>
              <a:t>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 smtClean="0"/>
              <a:t>Those commands can </a:t>
            </a:r>
            <a:r>
              <a:rPr lang="en-US" dirty="0"/>
              <a:t>be sent </a:t>
            </a:r>
            <a:r>
              <a:rPr lang="en-US" b="1" dirty="0"/>
              <a:t>without any authentications </a:t>
            </a:r>
            <a:r>
              <a:rPr lang="en-US" dirty="0"/>
              <a:t>via telnet or </a:t>
            </a:r>
            <a:r>
              <a:rPr lang="en-US" dirty="0">
                <a:solidFill>
                  <a:srgbClr val="FFC000"/>
                </a:solidFill>
              </a:rPr>
              <a:t>‘plain’ </a:t>
            </a:r>
            <a:r>
              <a:rPr lang="en-US" dirty="0" smtClean="0">
                <a:solidFill>
                  <a:srgbClr val="FFC000"/>
                </a:solidFill>
              </a:rPr>
              <a:t>TCP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over the </a:t>
            </a:r>
            <a:r>
              <a:rPr lang="en-US" dirty="0">
                <a:solidFill>
                  <a:srgbClr val="FFC000"/>
                </a:solidFill>
              </a:rPr>
              <a:t>port 2181 / 2185</a:t>
            </a:r>
            <a:r>
              <a:rPr lang="en-US" dirty="0" smtClean="0"/>
              <a:t>.</a:t>
            </a:r>
            <a:endParaRPr lang="en-US" dirty="0" smtClean="0"/>
          </a:p>
          <a:p>
            <a:pPr algn="l" rtl="0"/>
            <a:endParaRPr lang="en-US" dirty="0"/>
          </a:p>
          <a:p>
            <a:pPr algn="l" rtl="0"/>
            <a:r>
              <a:rPr lang="en-US" dirty="0"/>
              <a:t>By default 4-letter-word commands are </a:t>
            </a:r>
            <a:r>
              <a:rPr lang="en-US" dirty="0" smtClean="0"/>
              <a:t>disabled – you </a:t>
            </a:r>
            <a:r>
              <a:rPr lang="en-US" dirty="0"/>
              <a:t>must enable them when configuring the </a:t>
            </a:r>
            <a:r>
              <a:rPr lang="en-US" dirty="0" err="1"/>
              <a:t>ZooKeeper</a:t>
            </a:r>
            <a:r>
              <a:rPr lang="en-US" dirty="0"/>
              <a:t>.</a:t>
            </a:r>
            <a:endParaRPr lang="en-US" dirty="0" smtClean="0"/>
          </a:p>
          <a:p>
            <a:pPr algn="l" rtl="0"/>
            <a:endParaRPr lang="he-IL" dirty="0"/>
          </a:p>
        </p:txBody>
      </p:sp>
      <p:pic>
        <p:nvPicPr>
          <p:cNvPr id="4098" name="Picture 2" descr="Typemock on Twitter: &quot;The struggle is real #DevOps #QA #Bug #Feature… 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352" y="2057401"/>
            <a:ext cx="3908259" cy="425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ofile photo of Juushya G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379" y="4667596"/>
            <a:ext cx="660862" cy="6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rofile photo of Juushya G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084" y="4745181"/>
            <a:ext cx="660862" cy="66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530946" y="4710544"/>
            <a:ext cx="735272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1">
            <a:spAutoFit/>
          </a:bodyPr>
          <a:lstStyle/>
          <a:p>
            <a:pPr algn="l"/>
            <a:r>
              <a:rPr lang="en-US" sz="800" dirty="0" err="1">
                <a:solidFill>
                  <a:schemeClr val="bg1"/>
                </a:solidFill>
              </a:rPr>
              <a:t>Juushya</a:t>
            </a:r>
            <a:r>
              <a:rPr lang="en-US" sz="800" dirty="0">
                <a:solidFill>
                  <a:schemeClr val="bg1"/>
                </a:solidFill>
              </a:rPr>
              <a:t> G.</a:t>
            </a:r>
            <a:endParaRPr lang="he-IL" sz="800" dirty="0">
              <a:solidFill>
                <a:schemeClr val="bg1"/>
              </a:solidFill>
            </a:endParaRPr>
          </a:p>
        </p:txBody>
      </p:sp>
      <p:pic>
        <p:nvPicPr>
          <p:cNvPr id="8" name="Picture 2" descr="Apache ZooKeeper - Wikiped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5" t="-1100" r="67681" b="71517"/>
          <a:stretch/>
        </p:blipFill>
        <p:spPr bwMode="auto">
          <a:xfrm>
            <a:off x="8678334" y="2879469"/>
            <a:ext cx="651936" cy="68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pache ZooKeeper - Wikiped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5" t="-1100" r="67681" b="71517"/>
          <a:stretch/>
        </p:blipFill>
        <p:spPr bwMode="auto">
          <a:xfrm>
            <a:off x="10484508" y="2862843"/>
            <a:ext cx="651937" cy="68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pache ZooKeeper - Wikiped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5" t="-1100" r="67681" b="71517"/>
          <a:stretch/>
        </p:blipFill>
        <p:spPr bwMode="auto">
          <a:xfrm>
            <a:off x="10467882" y="4784936"/>
            <a:ext cx="591127" cy="62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Metasploit Project (@metasploit) | Twitter"/>
          <p:cNvSpPr>
            <a:spLocks noChangeAspect="1" noChangeArrowheads="1"/>
          </p:cNvSpPr>
          <p:nvPr/>
        </p:nvSpPr>
        <p:spPr bwMode="auto">
          <a:xfrm>
            <a:off x="6760088" y="305769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2" name="Picture 10" descr="Metasploit Project (@metasploit) | Twit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8225" y="5502299"/>
            <a:ext cx="716386" cy="71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04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157530" y="599872"/>
            <a:ext cx="9876939" cy="1305496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/>
              <a:t>Exploitation - Information Disclosure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85800" y="1905368"/>
            <a:ext cx="10923494" cy="4495432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If not used carefully this "feature" can be exploited by </a:t>
            </a:r>
            <a:r>
              <a:rPr lang="en-US" dirty="0">
                <a:solidFill>
                  <a:srgbClr val="FFC000"/>
                </a:solidFill>
              </a:rPr>
              <a:t>malicious </a:t>
            </a:r>
            <a:r>
              <a:rPr lang="en-US" dirty="0" smtClean="0">
                <a:solidFill>
                  <a:srgbClr val="FFC000"/>
                </a:solidFill>
              </a:rPr>
              <a:t>causes</a:t>
            </a:r>
            <a:r>
              <a:rPr lang="en-US" dirty="0" smtClean="0"/>
              <a:t>.</a:t>
            </a:r>
            <a:endParaRPr lang="en-US" dirty="0">
              <a:solidFill>
                <a:srgbClr val="FFC000"/>
              </a:solidFill>
            </a:endParaRPr>
          </a:p>
          <a:p>
            <a:pPr algn="l" rtl="0"/>
            <a:endParaRPr lang="en-US" dirty="0" smtClean="0"/>
          </a:p>
          <a:p>
            <a:pPr algn="l" rtl="0"/>
            <a:endParaRPr lang="en-US" dirty="0"/>
          </a:p>
          <a:p>
            <a:pPr algn="l" rtl="0"/>
            <a:endParaRPr lang="en-US" dirty="0" smtClean="0"/>
          </a:p>
          <a:p>
            <a:pPr algn="l" rtl="0"/>
            <a:endParaRPr lang="en-US" dirty="0"/>
          </a:p>
          <a:p>
            <a:pPr algn="l" rtl="0"/>
            <a:endParaRPr lang="en-US" dirty="0" smtClean="0"/>
          </a:p>
          <a:p>
            <a:pPr algn="l" rtl="0"/>
            <a:endParaRPr lang="en-US" dirty="0"/>
          </a:p>
          <a:p>
            <a:pPr algn="l" rtl="0"/>
            <a:endParaRPr lang="en-US" dirty="0" smtClean="0"/>
          </a:p>
          <a:p>
            <a:pPr algn="l" rtl="0"/>
            <a:r>
              <a:rPr lang="en-US" dirty="0" smtClean="0"/>
              <a:t>Such</a:t>
            </a:r>
            <a:r>
              <a:rPr lang="en-US" dirty="0" smtClean="0">
                <a:solidFill>
                  <a:srgbClr val="FFC000"/>
                </a:solidFill>
              </a:rPr>
              <a:t> innocent command </a:t>
            </a:r>
            <a:r>
              <a:rPr lang="en-US" dirty="0" smtClean="0"/>
              <a:t>can be used for DDOS </a:t>
            </a:r>
            <a:r>
              <a:rPr lang="en-US" dirty="0"/>
              <a:t>attacks on the server.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49464"/>
            <a:ext cx="4448936" cy="2667349"/>
          </a:xfrm>
          <a:prstGeom prst="rect">
            <a:avLst/>
          </a:prstGeom>
        </p:spPr>
      </p:pic>
      <p:pic>
        <p:nvPicPr>
          <p:cNvPr id="6148" name="Picture 4" descr="What are DDoS attacks? - Rugged Tool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5454" y="3299634"/>
            <a:ext cx="2570746" cy="17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52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895600" y="450609"/>
            <a:ext cx="6660776" cy="1293028"/>
          </a:xfrm>
        </p:spPr>
        <p:txBody>
          <a:bodyPr/>
          <a:lstStyle/>
          <a:p>
            <a:pPr algn="l" rtl="0"/>
            <a:r>
              <a:rPr lang="en-US" dirty="0"/>
              <a:t>Protection</a:t>
            </a:r>
            <a:r>
              <a:rPr lang="en-US" dirty="0" smtClean="0"/>
              <a:t> – user level</a:t>
            </a:r>
            <a:endParaRPr lang="he-IL" dirty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95" y="4010828"/>
            <a:ext cx="4887007" cy="1505160"/>
          </a:xfrm>
          <a:prstGeom prst="rect">
            <a:avLst/>
          </a:prstGeom>
        </p:spPr>
      </p:pic>
      <p:grpSp>
        <p:nvGrpSpPr>
          <p:cNvPr id="9" name="קבוצה 8"/>
          <p:cNvGrpSpPr/>
          <p:nvPr/>
        </p:nvGrpSpPr>
        <p:grpSpPr>
          <a:xfrm>
            <a:off x="582295" y="1230948"/>
            <a:ext cx="2313305" cy="2313305"/>
            <a:chOff x="582295" y="1230948"/>
            <a:chExt cx="2313305" cy="2313305"/>
          </a:xfrm>
        </p:grpSpPr>
        <p:pic>
          <p:nvPicPr>
            <p:cNvPr id="7174" name="Picture 6" descr="Computer file, digital file, document holder, file, folder icon - Download  on Iconfind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95" y="1230948"/>
              <a:ext cx="2313305" cy="2313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705499" y="2387600"/>
              <a:ext cx="2066895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400" dirty="0" err="1" smtClean="0">
                  <a:solidFill>
                    <a:schemeClr val="bg1"/>
                  </a:solidFill>
                </a:rPr>
                <a:t>zookeeper.properties</a:t>
              </a:r>
              <a:endParaRPr lang="he-IL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חץ למטה 7"/>
          <p:cNvSpPr/>
          <p:nvPr/>
        </p:nvSpPr>
        <p:spPr>
          <a:xfrm flipH="1" flipV="1">
            <a:off x="1587731" y="3332278"/>
            <a:ext cx="303615" cy="5530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5910349" y="2387600"/>
            <a:ext cx="5428211" cy="11487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Pros: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Supported by the API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Doesn't require external tools</a:t>
            </a:r>
            <a:endParaRPr lang="he-IL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0349" y="4010828"/>
            <a:ext cx="604856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C00000"/>
                </a:solidFill>
              </a:rPr>
              <a:t>Cons: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Cannot distinguish “good” and “bad” users</a:t>
            </a:r>
            <a:endParaRPr lang="en-US" dirty="0">
              <a:solidFill>
                <a:srgbClr val="C00000"/>
              </a:solidFill>
            </a:endParaRP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Cannot allow risky (but useful) commands</a:t>
            </a:r>
            <a:endParaRPr lang="he-I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4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604654" y="672933"/>
            <a:ext cx="8610600" cy="1293028"/>
          </a:xfrm>
        </p:spPr>
        <p:txBody>
          <a:bodyPr/>
          <a:lstStyle/>
          <a:p>
            <a:pPr algn="l" rtl="0"/>
            <a:r>
              <a:rPr lang="en-US" dirty="0" smtClean="0"/>
              <a:t>Protection – transport layer</a:t>
            </a:r>
            <a:endParaRPr lang="he-IL" dirty="0"/>
          </a:p>
        </p:txBody>
      </p:sp>
      <p:graphicFrame>
        <p:nvGraphicFramePr>
          <p:cNvPr id="4" name="טבלה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043396"/>
              </p:ext>
            </p:extLst>
          </p:nvPr>
        </p:nvGraphicFramePr>
        <p:xfrm>
          <a:off x="838200" y="3349007"/>
          <a:ext cx="8377414" cy="651934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331884">
                  <a:extLst>
                    <a:ext uri="{9D8B030D-6E8A-4147-A177-3AD203B41FA5}">
                      <a16:colId xmlns:a16="http://schemas.microsoft.com/office/drawing/2014/main" val="213080423"/>
                    </a:ext>
                  </a:extLst>
                </a:gridCol>
                <a:gridCol w="631767">
                  <a:extLst>
                    <a:ext uri="{9D8B030D-6E8A-4147-A177-3AD203B41FA5}">
                      <a16:colId xmlns:a16="http://schemas.microsoft.com/office/drawing/2014/main" val="1316720998"/>
                    </a:ext>
                  </a:extLst>
                </a:gridCol>
                <a:gridCol w="939338">
                  <a:extLst>
                    <a:ext uri="{9D8B030D-6E8A-4147-A177-3AD203B41FA5}">
                      <a16:colId xmlns:a16="http://schemas.microsoft.com/office/drawing/2014/main" val="3059001443"/>
                    </a:ext>
                  </a:extLst>
                </a:gridCol>
                <a:gridCol w="906087">
                  <a:extLst>
                    <a:ext uri="{9D8B030D-6E8A-4147-A177-3AD203B41FA5}">
                      <a16:colId xmlns:a16="http://schemas.microsoft.com/office/drawing/2014/main" val="339414673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627131331"/>
                    </a:ext>
                  </a:extLst>
                </a:gridCol>
                <a:gridCol w="714895">
                  <a:extLst>
                    <a:ext uri="{9D8B030D-6E8A-4147-A177-3AD203B41FA5}">
                      <a16:colId xmlns:a16="http://schemas.microsoft.com/office/drawing/2014/main" val="3282519071"/>
                    </a:ext>
                  </a:extLst>
                </a:gridCol>
                <a:gridCol w="764771">
                  <a:extLst>
                    <a:ext uri="{9D8B030D-6E8A-4147-A177-3AD203B41FA5}">
                      <a16:colId xmlns:a16="http://schemas.microsoft.com/office/drawing/2014/main" val="1780644186"/>
                    </a:ext>
                  </a:extLst>
                </a:gridCol>
                <a:gridCol w="1036305">
                  <a:extLst>
                    <a:ext uri="{9D8B030D-6E8A-4147-A177-3AD203B41FA5}">
                      <a16:colId xmlns:a16="http://schemas.microsoft.com/office/drawing/2014/main" val="28886880"/>
                    </a:ext>
                  </a:extLst>
                </a:gridCol>
                <a:gridCol w="1137967">
                  <a:extLst>
                    <a:ext uri="{9D8B030D-6E8A-4147-A177-3AD203B41FA5}">
                      <a16:colId xmlns:a16="http://schemas.microsoft.com/office/drawing/2014/main" val="507071106"/>
                    </a:ext>
                  </a:extLst>
                </a:gridCol>
              </a:tblGrid>
              <a:tr h="325967">
                <a:tc>
                  <a:txBody>
                    <a:bodyPr/>
                    <a:lstStyle/>
                    <a:p>
                      <a:pPr algn="ctr" rtl="0"/>
                      <a:r>
                        <a:rPr lang="en-US" sz="1400" dirty="0" smtClean="0"/>
                        <a:t>Action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dirty="0" err="1" smtClean="0"/>
                        <a:t>Ack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dirty="0" err="1" smtClean="0"/>
                        <a:t>Dst_port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dirty="0" err="1" smtClean="0"/>
                        <a:t>Src_port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dirty="0" smtClean="0"/>
                        <a:t>protocol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dirty="0" err="1" smtClean="0"/>
                        <a:t>dst_ip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dirty="0" err="1" smtClean="0"/>
                        <a:t>src_ip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dirty="0" smtClean="0"/>
                        <a:t>direction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dirty="0" smtClean="0"/>
                        <a:t>name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051119"/>
                  </a:ext>
                </a:extLst>
              </a:tr>
              <a:tr h="325967">
                <a:tc>
                  <a:txBody>
                    <a:bodyPr/>
                    <a:lstStyle/>
                    <a:p>
                      <a:pPr algn="ctr" rtl="0"/>
                      <a:r>
                        <a:rPr lang="en-US" sz="1400" dirty="0" smtClean="0"/>
                        <a:t>drop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dirty="0" smtClean="0"/>
                        <a:t>any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dirty="0" smtClean="0"/>
                        <a:t>2181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dirty="0" smtClean="0"/>
                        <a:t>any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dirty="0" smtClean="0"/>
                        <a:t>TCP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dirty="0" smtClean="0"/>
                        <a:t>any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dirty="0" smtClean="0"/>
                        <a:t>any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dirty="0" smtClean="0"/>
                        <a:t>in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400" dirty="0" err="1" smtClean="0"/>
                        <a:t>ZooKeeper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1177770"/>
                  </a:ext>
                </a:extLst>
              </a:tr>
            </a:tbl>
          </a:graphicData>
        </a:graphic>
      </p:graphicFrame>
      <p:sp>
        <p:nvSpPr>
          <p:cNvPr id="5" name="מלבן 4"/>
          <p:cNvSpPr/>
          <p:nvPr/>
        </p:nvSpPr>
        <p:spPr>
          <a:xfrm>
            <a:off x="685800" y="4649437"/>
            <a:ext cx="47288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Pros: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Open for internal users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Very small delay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48412" y="4649437"/>
            <a:ext cx="6002929" cy="114877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C00000"/>
                </a:solidFill>
              </a:rPr>
              <a:t>Cons: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High granularity filtering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Blocks any communication to the outside world</a:t>
            </a:r>
            <a:endParaRPr lang="he-IL" dirty="0">
              <a:solidFill>
                <a:srgbClr val="C00000"/>
              </a:solidFill>
            </a:endParaRPr>
          </a:p>
        </p:txBody>
      </p:sp>
      <p:sp>
        <p:nvSpPr>
          <p:cNvPr id="7" name="מציין מיקום תוכן 2"/>
          <p:cNvSpPr txBox="1">
            <a:spLocks/>
          </p:cNvSpPr>
          <p:nvPr/>
        </p:nvSpPr>
        <p:spPr>
          <a:xfrm>
            <a:off x="838200" y="2064327"/>
            <a:ext cx="10529454" cy="876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2000" dirty="0"/>
              <a:t>Blocking based on the </a:t>
            </a:r>
            <a:r>
              <a:rPr lang="en-US" sz="2000" dirty="0" smtClean="0"/>
              <a:t>packet’s header and not its </a:t>
            </a:r>
            <a:r>
              <a:rPr lang="en-US" sz="2000" dirty="0"/>
              <a:t>content</a:t>
            </a:r>
            <a:r>
              <a:rPr lang="en-US" sz="2000" dirty="0" smtClean="0"/>
              <a:t>.</a:t>
            </a:r>
          </a:p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2000" dirty="0" smtClean="0"/>
              <a:t>Using the stateless packet inspection.</a:t>
            </a:r>
          </a:p>
        </p:txBody>
      </p:sp>
    </p:spTree>
    <p:extLst>
      <p:ext uri="{BB962C8B-B14F-4D97-AF65-F5344CB8AC3E}">
        <p14:creationId xmlns:p14="http://schemas.microsoft.com/office/powerpoint/2010/main" val="322820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447365" y="683691"/>
            <a:ext cx="8780929" cy="1207862"/>
          </a:xfrm>
        </p:spPr>
        <p:txBody>
          <a:bodyPr/>
          <a:lstStyle/>
          <a:p>
            <a:pPr algn="ctr" rtl="0"/>
            <a:r>
              <a:rPr lang="en-US" dirty="0" smtClean="0"/>
              <a:t>Protection – application layer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790675"/>
            <a:ext cx="5843223" cy="3918695"/>
          </a:xfrm>
          <a:prstGeom prst="rect">
            <a:avLst/>
          </a:prstGeom>
        </p:spPr>
      </p:pic>
      <p:sp>
        <p:nvSpPr>
          <p:cNvPr id="5" name="מלבן 4"/>
          <p:cNvSpPr/>
          <p:nvPr/>
        </p:nvSpPr>
        <p:spPr>
          <a:xfrm>
            <a:off x="1967503" y="1589760"/>
            <a:ext cx="64593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sz="2000" dirty="0" smtClean="0"/>
              <a:t>Detecting the commands in the packet’s content</a:t>
            </a:r>
            <a:endParaRPr lang="en-US" sz="2000" dirty="0"/>
          </a:p>
          <a:p>
            <a:pPr algn="l" rtl="0">
              <a:lnSpc>
                <a:spcPct val="150000"/>
              </a:lnSpc>
            </a:pPr>
            <a:r>
              <a:rPr lang="en-US" sz="2000" dirty="0" smtClean="0"/>
              <a:t>Using </a:t>
            </a:r>
            <a:r>
              <a:rPr lang="en-US" sz="2000" dirty="0" err="1" smtClean="0"/>
              <a:t>statefull</a:t>
            </a:r>
            <a:r>
              <a:rPr lang="en-US" sz="2000" dirty="0" smtClean="0"/>
              <a:t> packet inspection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475126" y="2902191"/>
            <a:ext cx="5428211" cy="156318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00B050"/>
                </a:solidFill>
              </a:rPr>
              <a:t>Pros: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Low granularity filtering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Distinguishes “good” and “bad” users.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B050"/>
                </a:solidFill>
              </a:rPr>
              <a:t>Allows traffic from the outside world.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5127" y="4750022"/>
            <a:ext cx="4874192" cy="7321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C00000"/>
                </a:solidFill>
              </a:rPr>
              <a:t>Cons: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High delay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5126" y="6043855"/>
            <a:ext cx="353209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dirty="0" smtClean="0">
                <a:solidFill>
                  <a:srgbClr val="FFC000"/>
                </a:solidFill>
              </a:rPr>
              <a:t>Best solution so far !</a:t>
            </a:r>
            <a:endParaRPr lang="he-IL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4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207994" y="907810"/>
            <a:ext cx="8610600" cy="1293028"/>
          </a:xfrm>
        </p:spPr>
        <p:txBody>
          <a:bodyPr/>
          <a:lstStyle/>
          <a:p>
            <a:pPr algn="ctr" rtl="0"/>
            <a:r>
              <a:rPr lang="en-US" dirty="0" smtClean="0"/>
              <a:t>DLP – Data leak prevention</a:t>
            </a:r>
            <a:endParaRPr lang="he-IL" dirty="0"/>
          </a:p>
        </p:txBody>
      </p:sp>
      <p:pic>
        <p:nvPicPr>
          <p:cNvPr id="11266" name="Picture 2" descr="How to Tell Data Leaks from Publicity Stunts — Krebs on Secur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71" y="2514601"/>
            <a:ext cx="4047807" cy="307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What Are The Three Most Important Programming Languages To Learn? - Najeeb  Shaik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590" y="3753972"/>
            <a:ext cx="5028158" cy="284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Getting to know the C programming language | WorkingNation"/>
          <p:cNvSpPr>
            <a:spLocks noChangeAspect="1" noChangeArrowheads="1"/>
          </p:cNvSpPr>
          <p:nvPr/>
        </p:nvSpPr>
        <p:spPr bwMode="auto">
          <a:xfrm>
            <a:off x="155575" y="-144463"/>
            <a:ext cx="1148506" cy="114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7" name="תמונה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531" y="1333363"/>
            <a:ext cx="1734949" cy="17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9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445559" y="656796"/>
            <a:ext cx="9300882" cy="1293028"/>
          </a:xfrm>
        </p:spPr>
        <p:txBody>
          <a:bodyPr/>
          <a:lstStyle/>
          <a:p>
            <a:pPr algn="ctr" rtl="0"/>
            <a:r>
              <a:rPr lang="en-US" dirty="0"/>
              <a:t>C </a:t>
            </a:r>
            <a:r>
              <a:rPr lang="en-US" dirty="0" smtClean="0"/>
              <a:t>detection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596151" y="1949824"/>
                <a:ext cx="11371730" cy="4833769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b="1" dirty="0" smtClean="0"/>
                  <a:t>Idea:</a:t>
                </a:r>
                <a:r>
                  <a:rPr lang="en-US" dirty="0" smtClean="0"/>
                  <a:t> search for various </a:t>
                </a:r>
                <a:r>
                  <a:rPr lang="en-US" dirty="0" smtClean="0">
                    <a:solidFill>
                      <a:srgbClr val="FFC000"/>
                    </a:solidFill>
                  </a:rPr>
                  <a:t>key properties </a:t>
                </a:r>
                <a:r>
                  <a:rPr lang="en-US" dirty="0" smtClean="0"/>
                  <a:t>in C language.</a:t>
                </a:r>
              </a:p>
              <a:p>
                <a:pPr marL="0" indent="0" algn="l" rtl="0">
                  <a:buNone/>
                </a:pPr>
                <a:r>
                  <a:rPr lang="en-US" dirty="0" smtClean="0"/>
                  <a:t>Detect each property &amp; combine them into some </a:t>
                </a:r>
                <a:r>
                  <a:rPr lang="en-US" dirty="0" smtClean="0">
                    <a:solidFill>
                      <a:srgbClr val="FFC000"/>
                    </a:solidFill>
                  </a:rPr>
                  <a:t>normalized measure</a:t>
                </a:r>
                <a:r>
                  <a:rPr lang="en-US" dirty="0" smtClean="0"/>
                  <a:t>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0" indent="0" algn="l" rtl="0">
                  <a:buNone/>
                </a:pPr>
                <a:endParaRPr lang="en-US" dirty="0" smtClean="0"/>
              </a:p>
              <a:p>
                <a:pPr algn="l" rtl="0"/>
                <a:r>
                  <a:rPr lang="en-US" dirty="0" smtClean="0"/>
                  <a:t> Keywords: </a:t>
                </a:r>
                <a:endParaRPr lang="en-US" sz="2000" dirty="0"/>
              </a:p>
              <a:p>
                <a:pPr marL="0" indent="0" algn="l" rtl="0">
                  <a:buNone/>
                </a:pPr>
                <a:r>
                  <a:rPr lang="en-US" sz="2000" dirty="0" smtClean="0">
                    <a:solidFill>
                      <a:srgbClr val="00B0F0"/>
                    </a:solidFill>
                  </a:rPr>
                  <a:t>‘char’, ‘</a:t>
                </a:r>
                <a:r>
                  <a:rPr lang="en-US" sz="2000" dirty="0" err="1" smtClean="0">
                    <a:solidFill>
                      <a:srgbClr val="00B0F0"/>
                    </a:solidFill>
                  </a:rPr>
                  <a:t>int</a:t>
                </a:r>
                <a:r>
                  <a:rPr lang="en-US" sz="2000" dirty="0" smtClean="0">
                    <a:solidFill>
                      <a:srgbClr val="00B0F0"/>
                    </a:solidFill>
                  </a:rPr>
                  <a:t>’, ‘short’, ‘for’, ‘while’, ‘return’, ‘</a:t>
                </a:r>
                <a:r>
                  <a:rPr lang="en-US" sz="2000" dirty="0" err="1" smtClean="0">
                    <a:solidFill>
                      <a:srgbClr val="00B0F0"/>
                    </a:solidFill>
                  </a:rPr>
                  <a:t>goto</a:t>
                </a:r>
                <a:r>
                  <a:rPr lang="en-US" sz="2000" dirty="0" smtClean="0">
                    <a:solidFill>
                      <a:srgbClr val="00B0F0"/>
                    </a:solidFill>
                  </a:rPr>
                  <a:t>’</a:t>
                </a:r>
              </a:p>
              <a:p>
                <a:pPr algn="l" rtl="0"/>
                <a:r>
                  <a:rPr lang="en-US" sz="2000" dirty="0" smtClean="0"/>
                  <a:t>Loops, conditional blocks and namespaces:</a:t>
                </a:r>
              </a:p>
              <a:p>
                <a:pPr marL="0" indent="0" algn="l" rtl="0">
                  <a:buNone/>
                </a:pPr>
                <a:r>
                  <a:rPr lang="en-US" sz="2000" dirty="0" smtClean="0">
                    <a:solidFill>
                      <a:srgbClr val="00B0F0"/>
                    </a:solidFill>
                  </a:rPr>
                  <a:t>for { }, while { }, if { }</a:t>
                </a:r>
              </a:p>
              <a:p>
                <a:pPr algn="l" rtl="0"/>
                <a:r>
                  <a:rPr lang="en-US" sz="2000" dirty="0" smtClean="0"/>
                  <a:t>Preprocessors starting with#</a:t>
                </a:r>
              </a:p>
              <a:p>
                <a:pPr marL="0" indent="0" algn="l" rtl="0">
                  <a:buNone/>
                </a:pPr>
                <a:r>
                  <a:rPr lang="en-US" sz="2000" dirty="0" smtClean="0">
                    <a:solidFill>
                      <a:srgbClr val="00B0F0"/>
                    </a:solidFill>
                  </a:rPr>
                  <a:t>#define, #</a:t>
                </a:r>
                <a:r>
                  <a:rPr lang="en-US" sz="2000" dirty="0" err="1" smtClean="0">
                    <a:solidFill>
                      <a:srgbClr val="00B0F0"/>
                    </a:solidFill>
                  </a:rPr>
                  <a:t>ifdef</a:t>
                </a:r>
                <a:r>
                  <a:rPr lang="en-US" sz="2000" dirty="0" smtClean="0">
                    <a:solidFill>
                      <a:srgbClr val="00B0F0"/>
                    </a:solidFill>
                  </a:rPr>
                  <a:t>, #include</a:t>
                </a:r>
              </a:p>
              <a:p>
                <a:pPr algn="l" rtl="0"/>
                <a:r>
                  <a:rPr lang="en-US" sz="2000" dirty="0" smtClean="0"/>
                  <a:t>Semicolons ; at the end of each statement</a:t>
                </a:r>
              </a:p>
              <a:p>
                <a:pPr marL="0" indent="0" algn="l" rtl="0">
                  <a:buNone/>
                </a:pPr>
                <a:r>
                  <a:rPr lang="en-US" sz="2000" dirty="0" smtClean="0">
                    <a:solidFill>
                      <a:srgbClr val="00B0F0"/>
                    </a:solidFill>
                  </a:rPr>
                  <a:t>a += 3; z = x * y;</a:t>
                </a:r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151" y="1949824"/>
                <a:ext cx="11371730" cy="4833769"/>
              </a:xfrm>
              <a:blipFill>
                <a:blip r:embed="rId2"/>
                <a:stretch>
                  <a:fillRect l="-697" t="-163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Normalized results of impact assessment for the scenarios (a), (b) and... |  Download Scientific Diagra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" b="10203"/>
          <a:stretch/>
        </p:blipFill>
        <p:spPr bwMode="auto">
          <a:xfrm>
            <a:off x="8638837" y="3837791"/>
            <a:ext cx="2701515" cy="180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4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581400" y="378890"/>
            <a:ext cx="5029200" cy="1293028"/>
          </a:xfrm>
        </p:spPr>
        <p:txBody>
          <a:bodyPr/>
          <a:lstStyle/>
          <a:p>
            <a:pPr algn="ctr" rtl="0"/>
            <a:r>
              <a:rPr lang="en-US" dirty="0" smtClean="0"/>
              <a:t>Problems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41" y="1671918"/>
            <a:ext cx="4697784" cy="51000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1699" y="1302586"/>
            <a:ext cx="247696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dirty="0" smtClean="0">
                <a:solidFill>
                  <a:srgbClr val="FF0000"/>
                </a:solidFill>
              </a:rPr>
              <a:t>Algorithm: “C code”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6" name="מלבן 5"/>
          <p:cNvSpPr/>
          <p:nvPr/>
        </p:nvSpPr>
        <p:spPr>
          <a:xfrm>
            <a:off x="7066494" y="2190633"/>
            <a:ext cx="2326278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b="1" dirty="0" smtClean="0"/>
              <a:t>Semicolons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b="1" dirty="0" smtClean="0"/>
              <a:t>Dependencies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b="1" dirty="0"/>
              <a:t>Double </a:t>
            </a:r>
            <a:r>
              <a:rPr lang="en-US" b="1" dirty="0" smtClean="0"/>
              <a:t>counting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b="1" dirty="0" smtClean="0"/>
              <a:t>More…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6416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16" y="1758143"/>
            <a:ext cx="7929297" cy="4441384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540625" y="465115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The setup</a:t>
            </a:r>
            <a:endParaRPr lang="he-IL" dirty="0"/>
          </a:p>
        </p:txBody>
      </p:sp>
      <p:grpSp>
        <p:nvGrpSpPr>
          <p:cNvPr id="13" name="קבוצה 12"/>
          <p:cNvGrpSpPr/>
          <p:nvPr/>
        </p:nvGrpSpPr>
        <p:grpSpPr>
          <a:xfrm>
            <a:off x="2987049" y="3071884"/>
            <a:ext cx="2092605" cy="980421"/>
            <a:chOff x="2451405" y="2919104"/>
            <a:chExt cx="2092605" cy="980421"/>
          </a:xfrm>
        </p:grpSpPr>
        <p:sp>
          <p:nvSpPr>
            <p:cNvPr id="7" name="סוגר מסולסל ימני 6"/>
            <p:cNvSpPr/>
            <p:nvPr/>
          </p:nvSpPr>
          <p:spPr>
            <a:xfrm rot="16200000">
              <a:off x="3269108" y="2624622"/>
              <a:ext cx="457200" cy="2092605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56254" y="2919104"/>
              <a:ext cx="1486305" cy="52322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Internal</a:t>
              </a:r>
              <a:endParaRPr lang="he-IL" sz="28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28" name="Picture 4" descr="Cartoon Man Working Computer Stock Illustrations – 13,966 Cartoon Man  Working Computer Stock Illustrations, Vectors &amp;amp; Clipart - Dreamstim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9"/>
          <a:stretch/>
        </p:blipFill>
        <p:spPr bwMode="auto">
          <a:xfrm>
            <a:off x="126197" y="3915106"/>
            <a:ext cx="1586123" cy="163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cker time coding hacking GIF - Find on GIF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059" y="4052305"/>
            <a:ext cx="2098760" cy="163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קבוצה 15"/>
          <p:cNvGrpSpPr/>
          <p:nvPr/>
        </p:nvGrpSpPr>
        <p:grpSpPr>
          <a:xfrm>
            <a:off x="6727779" y="3071884"/>
            <a:ext cx="2092605" cy="980421"/>
            <a:chOff x="2451405" y="2919104"/>
            <a:chExt cx="2092605" cy="980421"/>
          </a:xfrm>
        </p:grpSpPr>
        <p:sp>
          <p:nvSpPr>
            <p:cNvPr id="17" name="סוגר מסולסל ימני 16"/>
            <p:cNvSpPr/>
            <p:nvPr/>
          </p:nvSpPr>
          <p:spPr>
            <a:xfrm rot="16200000">
              <a:off x="3269108" y="2624622"/>
              <a:ext cx="457200" cy="2092605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92135" y="2919104"/>
              <a:ext cx="1550424" cy="52322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</a:rPr>
                <a:t>External</a:t>
              </a:r>
              <a:endParaRPr lang="he-IL" sz="28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334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263833" y="523304"/>
            <a:ext cx="8610600" cy="1293028"/>
          </a:xfrm>
        </p:spPr>
        <p:txBody>
          <a:bodyPr/>
          <a:lstStyle/>
          <a:p>
            <a:pPr algn="ctr" rtl="0"/>
            <a:r>
              <a:rPr lang="en-US" dirty="0"/>
              <a:t>c detection – </a:t>
            </a:r>
            <a:r>
              <a:rPr lang="en-US" dirty="0" smtClean="0"/>
              <a:t>Solution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762000" y="2194561"/>
            <a:ext cx="10587318" cy="3247016"/>
          </a:xfrm>
        </p:spPr>
        <p:txBody>
          <a:bodyPr/>
          <a:lstStyle/>
          <a:p>
            <a:pPr marL="0" indent="0" algn="l" rtl="0">
              <a:buNone/>
            </a:pPr>
            <a:r>
              <a:rPr lang="en-US" b="1" dirty="0" smtClean="0"/>
              <a:t>Solution:</a:t>
            </a:r>
          </a:p>
          <a:p>
            <a:pPr marL="0" indent="0" algn="l" rtl="0">
              <a:buNone/>
            </a:pPr>
            <a:endParaRPr lang="en-US" b="1" dirty="0" smtClean="0"/>
          </a:p>
          <a:p>
            <a:pPr algn="l" rtl="0"/>
            <a:r>
              <a:rPr lang="en-US" dirty="0" smtClean="0"/>
              <a:t>Relate each line </a:t>
            </a:r>
            <a:r>
              <a:rPr lang="en-US" dirty="0"/>
              <a:t>as part of a </a:t>
            </a:r>
            <a:r>
              <a:rPr lang="en-US" dirty="0">
                <a:solidFill>
                  <a:srgbClr val="FFC000"/>
                </a:solidFill>
              </a:rPr>
              <a:t>wide </a:t>
            </a:r>
            <a:r>
              <a:rPr lang="en-US" dirty="0" smtClean="0">
                <a:solidFill>
                  <a:srgbClr val="FFC000"/>
                </a:solidFill>
              </a:rPr>
              <a:t>context</a:t>
            </a:r>
            <a:r>
              <a:rPr lang="en-US" dirty="0" smtClean="0"/>
              <a:t>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 smtClean="0"/>
              <a:t>Analyze </a:t>
            </a:r>
            <a:r>
              <a:rPr lang="en-US" dirty="0"/>
              <a:t>the </a:t>
            </a:r>
            <a:r>
              <a:rPr lang="en-US" dirty="0" smtClean="0">
                <a:solidFill>
                  <a:srgbClr val="FFC000"/>
                </a:solidFill>
              </a:rPr>
              <a:t>structure</a:t>
            </a:r>
            <a:r>
              <a:rPr lang="en-US" dirty="0" smtClean="0"/>
              <a:t> of the text.</a:t>
            </a:r>
          </a:p>
          <a:p>
            <a:pPr algn="l" rtl="0"/>
            <a:endParaRPr lang="en-US" dirty="0"/>
          </a:p>
          <a:p>
            <a:pPr algn="l" rtl="0"/>
            <a:r>
              <a:rPr lang="en-US" dirty="0"/>
              <a:t>C</a:t>
            </a:r>
            <a:r>
              <a:rPr lang="en-US" dirty="0" smtClean="0"/>
              <a:t>hange </a:t>
            </a:r>
            <a:r>
              <a:rPr lang="en-US" dirty="0"/>
              <a:t>the </a:t>
            </a:r>
            <a:r>
              <a:rPr lang="en-US" dirty="0">
                <a:solidFill>
                  <a:srgbClr val="FFC000"/>
                </a:solidFill>
              </a:rPr>
              <a:t>point of view</a:t>
            </a:r>
            <a:r>
              <a:rPr lang="en-US" dirty="0"/>
              <a:t>.</a:t>
            </a:r>
            <a:endParaRPr lang="en-US" dirty="0" smtClean="0"/>
          </a:p>
          <a:p>
            <a:pPr algn="l" rtl="0"/>
            <a:endParaRPr lang="en-US" dirty="0"/>
          </a:p>
          <a:p>
            <a:pPr algn="l" rtl="0"/>
            <a:endParaRPr lang="en-US" dirty="0"/>
          </a:p>
        </p:txBody>
      </p:sp>
      <p:pic>
        <p:nvPicPr>
          <p:cNvPr id="7" name="תמונה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09" y="2841812"/>
            <a:ext cx="3734780" cy="37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2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81735" y="347508"/>
            <a:ext cx="8610600" cy="1293028"/>
          </a:xfrm>
        </p:spPr>
        <p:txBody>
          <a:bodyPr/>
          <a:lstStyle/>
          <a:p>
            <a:pPr algn="ctr" rtl="0"/>
            <a:r>
              <a:rPr lang="en-US" dirty="0"/>
              <a:t>c detection – </a:t>
            </a:r>
            <a:r>
              <a:rPr lang="en-US" dirty="0" smtClean="0"/>
              <a:t>the algorithm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11840" y="1575992"/>
            <a:ext cx="11409831" cy="4932381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 smtClean="0"/>
              <a:t>The work assumption: </a:t>
            </a:r>
            <a:r>
              <a:rPr lang="en-US" b="1" dirty="0" smtClean="0"/>
              <a:t>the </a:t>
            </a:r>
            <a:r>
              <a:rPr lang="en-US" b="1" dirty="0"/>
              <a:t>text is a C </a:t>
            </a:r>
            <a:r>
              <a:rPr lang="en-US" b="1" dirty="0" smtClean="0"/>
              <a:t>code, unless proven wrong.</a:t>
            </a:r>
          </a:p>
          <a:p>
            <a:pPr marL="0" indent="0" algn="l" rtl="0">
              <a:buNone/>
            </a:pPr>
            <a:endParaRPr lang="en-US" sz="1800" b="1" dirty="0"/>
          </a:p>
          <a:p>
            <a:pPr marL="457200" indent="-457200" algn="l" rtl="0">
              <a:buFont typeface="+mj-lt"/>
              <a:buAutoNum type="arabicPeriod"/>
            </a:pPr>
            <a:r>
              <a:rPr lang="en-US" sz="1800" b="1" dirty="0" smtClean="0"/>
              <a:t>MACROS</a:t>
            </a:r>
            <a:r>
              <a:rPr lang="en-US" sz="1800" dirty="0"/>
              <a:t> </a:t>
            </a:r>
            <a:r>
              <a:rPr lang="en-US" sz="1800" dirty="0" smtClean="0"/>
              <a:t>– Detect &amp; Substitute (#</a:t>
            </a:r>
            <a:r>
              <a:rPr lang="en-US" sz="1800" dirty="0" err="1" smtClean="0"/>
              <a:t>def</a:t>
            </a:r>
            <a:r>
              <a:rPr lang="en-US" sz="1800" dirty="0"/>
              <a:t>, #include…) </a:t>
            </a:r>
            <a:endParaRPr lang="en-US" sz="1800" dirty="0" smtClean="0"/>
          </a:p>
          <a:p>
            <a:pPr marL="457200" indent="-457200" algn="l" rtl="0">
              <a:buFont typeface="+mj-lt"/>
              <a:buAutoNum type="arabicPeriod"/>
            </a:pPr>
            <a:r>
              <a:rPr lang="en-US" sz="1800" b="1" dirty="0" smtClean="0"/>
              <a:t>Comments</a:t>
            </a:r>
            <a:r>
              <a:rPr lang="en-US" sz="1800" dirty="0" smtClean="0"/>
              <a:t> – Detect &amp; Separate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US" sz="1800" b="1" dirty="0" smtClean="0"/>
              <a:t>Semicolons</a:t>
            </a:r>
            <a:r>
              <a:rPr lang="en-US" sz="1800" dirty="0" smtClean="0"/>
              <a:t> – Split &amp; Format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US" sz="1800" b="1" dirty="0" smtClean="0"/>
              <a:t>Declaration </a:t>
            </a:r>
            <a:r>
              <a:rPr lang="en-US" sz="1800" dirty="0" smtClean="0"/>
              <a:t>– </a:t>
            </a:r>
            <a:r>
              <a:rPr lang="en-US" sz="1800" dirty="0"/>
              <a:t>D</a:t>
            </a:r>
            <a:r>
              <a:rPr lang="en-US" sz="1800" dirty="0" smtClean="0"/>
              <a:t>etect &amp; Store (for later use)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US" sz="1800" b="1" dirty="0"/>
              <a:t>Control </a:t>
            </a:r>
            <a:r>
              <a:rPr lang="en-US" sz="1800" b="1" dirty="0" smtClean="0"/>
              <a:t>blocks</a:t>
            </a:r>
            <a:r>
              <a:rPr lang="en-US" sz="1800" dirty="0" smtClean="0"/>
              <a:t> – Delimit &amp; Identify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US" sz="1800" b="1" dirty="0" smtClean="0"/>
              <a:t>Assignments</a:t>
            </a:r>
            <a:r>
              <a:rPr lang="en-US" sz="1800" dirty="0" smtClean="0"/>
              <a:t> – Detect (using step 3)</a:t>
            </a:r>
          </a:p>
          <a:p>
            <a:pPr marL="457200" indent="-457200" algn="l" rtl="0">
              <a:buFont typeface="+mj-lt"/>
              <a:buAutoNum type="arabicPeriod"/>
            </a:pPr>
            <a:r>
              <a:rPr lang="en-US" sz="1800" b="1" dirty="0" smtClean="0"/>
              <a:t>Function calls </a:t>
            </a:r>
            <a:r>
              <a:rPr lang="en-US" sz="1800" dirty="0" smtClean="0"/>
              <a:t>– Detect (using step 3)</a:t>
            </a:r>
          </a:p>
          <a:p>
            <a:pPr marL="0" indent="0" algn="l" rtl="0">
              <a:buNone/>
            </a:pPr>
            <a:endParaRPr lang="en-US" sz="1800" dirty="0" smtClean="0"/>
          </a:p>
          <a:p>
            <a:pPr marL="0" indent="0" algn="l" rtl="0">
              <a:buNone/>
            </a:pPr>
            <a:r>
              <a:rPr lang="en-US" sz="1800" dirty="0" smtClean="0"/>
              <a:t>* Later stages are based on earlier stages.</a:t>
            </a:r>
            <a:endParaRPr lang="en-US" sz="1800" b="1" dirty="0"/>
          </a:p>
        </p:txBody>
      </p:sp>
      <p:pic>
        <p:nvPicPr>
          <p:cNvPr id="7" name="תמונה 6"/>
          <p:cNvPicPr>
            <a:picLocks noChangeAspect="1"/>
          </p:cNvPicPr>
          <p:nvPr/>
        </p:nvPicPr>
        <p:blipFill rotWithShape="1">
          <a:blip r:embed="rId2"/>
          <a:srcRect t="733" r="37542"/>
          <a:stretch/>
        </p:blipFill>
        <p:spPr>
          <a:xfrm>
            <a:off x="6428686" y="3114659"/>
            <a:ext cx="5592985" cy="444459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407" y="2415026"/>
            <a:ext cx="2448267" cy="314369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4"/>
          <a:srcRect t="-4130" r="39319" b="-1"/>
          <a:stretch/>
        </p:blipFill>
        <p:spPr>
          <a:xfrm>
            <a:off x="6428686" y="4114305"/>
            <a:ext cx="5248835" cy="3075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98558" y="4754047"/>
            <a:ext cx="4193777" cy="175432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Count “C lines” and “C blocks”…</a:t>
            </a:r>
            <a:endParaRPr lang="en-US" dirty="0"/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Apply </a:t>
            </a:r>
            <a:r>
              <a:rPr lang="en-US" dirty="0">
                <a:solidFill>
                  <a:srgbClr val="FFC000"/>
                </a:solidFill>
              </a:rPr>
              <a:t>heuristic</a:t>
            </a:r>
            <a:r>
              <a:rPr lang="en-US" dirty="0"/>
              <a:t> based </a:t>
            </a:r>
            <a:r>
              <a:rPr lang="en-US" dirty="0" smtClean="0"/>
              <a:t>thresholds.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If C code, then </a:t>
            </a:r>
            <a:r>
              <a:rPr lang="en-US" dirty="0">
                <a:solidFill>
                  <a:srgbClr val="FF0000"/>
                </a:solidFill>
              </a:rPr>
              <a:t>block the text</a:t>
            </a:r>
            <a:endParaRPr lang="en-US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8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ow to auto-sync update from one Github repository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634" y="217265"/>
            <a:ext cx="1683124" cy="92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תמונה 6"/>
          <p:cNvPicPr>
            <a:picLocks noChangeAspect="1"/>
          </p:cNvPicPr>
          <p:nvPr/>
        </p:nvPicPr>
        <p:blipFill rotWithShape="1">
          <a:blip r:embed="rId4"/>
          <a:srcRect r="65123"/>
          <a:stretch/>
        </p:blipFill>
        <p:spPr>
          <a:xfrm>
            <a:off x="1030940" y="2690319"/>
            <a:ext cx="3817561" cy="32897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02979" y="1759687"/>
            <a:ext cx="1473481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 smtClean="0"/>
              <a:t>Before</a:t>
            </a:r>
            <a:endParaRPr lang="he-IL" sz="2800" dirty="0"/>
          </a:p>
        </p:txBody>
      </p:sp>
      <p:grpSp>
        <p:nvGrpSpPr>
          <p:cNvPr id="15" name="קבוצה 14"/>
          <p:cNvGrpSpPr/>
          <p:nvPr/>
        </p:nvGrpSpPr>
        <p:grpSpPr>
          <a:xfrm>
            <a:off x="7331182" y="2407604"/>
            <a:ext cx="2435318" cy="4120178"/>
            <a:chOff x="6663859" y="2225152"/>
            <a:chExt cx="2435318" cy="4120178"/>
          </a:xfrm>
        </p:grpSpPr>
        <p:pic>
          <p:nvPicPr>
            <p:cNvPr id="11" name="תמונה 10"/>
            <p:cNvPicPr>
              <a:picLocks noChangeAspect="1"/>
            </p:cNvPicPr>
            <p:nvPr/>
          </p:nvPicPr>
          <p:blipFill rotWithShape="1">
            <a:blip r:embed="rId5"/>
            <a:srcRect r="23220"/>
            <a:stretch/>
          </p:blipFill>
          <p:spPr>
            <a:xfrm>
              <a:off x="6663859" y="4152730"/>
              <a:ext cx="2435318" cy="2192600"/>
            </a:xfrm>
            <a:prstGeom prst="rect">
              <a:avLst/>
            </a:prstGeom>
          </p:spPr>
        </p:pic>
        <p:pic>
          <p:nvPicPr>
            <p:cNvPr id="13" name="תמונה 12"/>
            <p:cNvPicPr>
              <a:picLocks noChangeAspect="1"/>
            </p:cNvPicPr>
            <p:nvPr/>
          </p:nvPicPr>
          <p:blipFill rotWithShape="1">
            <a:blip r:embed="rId6"/>
            <a:srcRect l="1698" r="13559"/>
            <a:stretch/>
          </p:blipFill>
          <p:spPr>
            <a:xfrm>
              <a:off x="6663860" y="2225152"/>
              <a:ext cx="2435317" cy="1944248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7976408" y="1626746"/>
            <a:ext cx="1144865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 smtClean="0"/>
              <a:t>After</a:t>
            </a:r>
            <a:endParaRPr lang="he-IL" sz="2800" dirty="0"/>
          </a:p>
        </p:txBody>
      </p:sp>
      <p:sp>
        <p:nvSpPr>
          <p:cNvPr id="16" name="אליפסה 15"/>
          <p:cNvSpPr/>
          <p:nvPr/>
        </p:nvSpPr>
        <p:spPr>
          <a:xfrm>
            <a:off x="740486" y="4126065"/>
            <a:ext cx="2841812" cy="125162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אליפסה 21"/>
          <p:cNvSpPr/>
          <p:nvPr/>
        </p:nvSpPr>
        <p:spPr>
          <a:xfrm>
            <a:off x="7031116" y="4351852"/>
            <a:ext cx="2841812" cy="1628193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כותרת 1"/>
          <p:cNvSpPr>
            <a:spLocks noGrp="1"/>
          </p:cNvSpPr>
          <p:nvPr>
            <p:ph type="title"/>
          </p:nvPr>
        </p:nvSpPr>
        <p:spPr>
          <a:xfrm>
            <a:off x="2460739" y="313980"/>
            <a:ext cx="6450905" cy="1116683"/>
          </a:xfrm>
        </p:spPr>
        <p:txBody>
          <a:bodyPr/>
          <a:lstStyle/>
          <a:p>
            <a:pPr algn="ctr" rtl="0"/>
            <a:r>
              <a:rPr lang="en-US" dirty="0" smtClean="0"/>
              <a:t>Funny story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6748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6" grpId="0" animBg="1"/>
      <p:bldP spid="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822980" y="656797"/>
            <a:ext cx="4348815" cy="1293028"/>
          </a:xfrm>
        </p:spPr>
        <p:txBody>
          <a:bodyPr/>
          <a:lstStyle/>
          <a:p>
            <a:pPr algn="ctr" rtl="0"/>
            <a:r>
              <a:rPr lang="en-US" dirty="0" smtClean="0"/>
              <a:t>Questions</a:t>
            </a:r>
            <a:endParaRPr lang="he-IL" dirty="0"/>
          </a:p>
        </p:txBody>
      </p:sp>
      <p:pic>
        <p:nvPicPr>
          <p:cNvPr id="8194" name="Picture 2" descr="What is a good question? | Dragonfly Train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979" y="1949825"/>
            <a:ext cx="4348816" cy="434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75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981201" y="581493"/>
            <a:ext cx="8610600" cy="1293028"/>
          </a:xfrm>
        </p:spPr>
        <p:txBody>
          <a:bodyPr/>
          <a:lstStyle/>
          <a:p>
            <a:pPr algn="ctr" rtl="0"/>
            <a:r>
              <a:rPr lang="en-US" dirty="0" smtClean="0"/>
              <a:t>create a module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90" y="2553045"/>
            <a:ext cx="7629529" cy="2160271"/>
          </a:xfrm>
          <a:prstGeom prst="rect">
            <a:avLst/>
          </a:prstGeom>
        </p:spPr>
      </p:pic>
      <p:sp>
        <p:nvSpPr>
          <p:cNvPr id="6" name="חץ למעלה 5"/>
          <p:cNvSpPr/>
          <p:nvPr/>
        </p:nvSpPr>
        <p:spPr>
          <a:xfrm rot="7222377">
            <a:off x="2026516" y="2804534"/>
            <a:ext cx="389539" cy="73769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אליפסה 6"/>
          <p:cNvSpPr/>
          <p:nvPr/>
        </p:nvSpPr>
        <p:spPr>
          <a:xfrm>
            <a:off x="2535354" y="3200401"/>
            <a:ext cx="1019610" cy="43278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מלבן 2"/>
          <p:cNvSpPr/>
          <p:nvPr/>
        </p:nvSpPr>
        <p:spPr>
          <a:xfrm>
            <a:off x="148214" y="1412856"/>
            <a:ext cx="1328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1st </a:t>
            </a:r>
            <a:r>
              <a:rPr lang="en-US" sz="2400" dirty="0"/>
              <a:t>step 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25413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82387" y="573642"/>
            <a:ext cx="8610600" cy="1293028"/>
          </a:xfrm>
        </p:spPr>
        <p:txBody>
          <a:bodyPr/>
          <a:lstStyle/>
          <a:p>
            <a:pPr algn="ctr" rtl="0"/>
            <a:r>
              <a:rPr lang="en-US" dirty="0" smtClean="0"/>
              <a:t>connect devices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156" y="2480503"/>
            <a:ext cx="6591300" cy="3714750"/>
          </a:xfrm>
          <a:prstGeom prst="rect">
            <a:avLst/>
          </a:prstGeom>
        </p:spPr>
      </p:pic>
      <p:sp>
        <p:nvSpPr>
          <p:cNvPr id="5" name="אליפסה 4"/>
          <p:cNvSpPr/>
          <p:nvPr/>
        </p:nvSpPr>
        <p:spPr>
          <a:xfrm>
            <a:off x="4569596" y="4537904"/>
            <a:ext cx="1019610" cy="43278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חץ למעלה 5"/>
          <p:cNvSpPr/>
          <p:nvPr/>
        </p:nvSpPr>
        <p:spPr>
          <a:xfrm rot="5400000">
            <a:off x="2310195" y="2466121"/>
            <a:ext cx="270389" cy="73769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אליפסה 6"/>
          <p:cNvSpPr/>
          <p:nvPr/>
        </p:nvSpPr>
        <p:spPr>
          <a:xfrm>
            <a:off x="4871285" y="2373748"/>
            <a:ext cx="2108181" cy="43278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מלבן 7"/>
          <p:cNvSpPr/>
          <p:nvPr/>
        </p:nvSpPr>
        <p:spPr>
          <a:xfrm>
            <a:off x="26386" y="1412856"/>
            <a:ext cx="14502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2nd </a:t>
            </a:r>
            <a:r>
              <a:rPr lang="en-US" sz="2400" dirty="0"/>
              <a:t>step 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44192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401165" y="652406"/>
            <a:ext cx="8610600" cy="1293028"/>
          </a:xfrm>
        </p:spPr>
        <p:txBody>
          <a:bodyPr/>
          <a:lstStyle/>
          <a:p>
            <a:pPr algn="ctr" rtl="0"/>
            <a:r>
              <a:rPr lang="en-US" dirty="0" smtClean="0"/>
              <a:t>Monitor traffic</a:t>
            </a:r>
            <a:endParaRPr lang="he-IL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5846" y="3084814"/>
            <a:ext cx="6181238" cy="318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מלבן 4"/>
          <p:cNvSpPr/>
          <p:nvPr/>
        </p:nvSpPr>
        <p:spPr>
          <a:xfrm>
            <a:off x="1167879" y="2204084"/>
            <a:ext cx="959256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0"/>
            <a:r>
              <a:rPr lang="en-US" sz="2200" dirty="0" err="1" smtClean="0"/>
              <a:t>NetFilter</a:t>
            </a:r>
            <a:r>
              <a:rPr lang="en-US" sz="2200" dirty="0" smtClean="0"/>
              <a:t> –</a:t>
            </a:r>
            <a:r>
              <a:rPr lang="en-US" sz="2200" dirty="0"/>
              <a:t> </a:t>
            </a:r>
            <a:r>
              <a:rPr lang="en-US" sz="2200" dirty="0" smtClean="0"/>
              <a:t>a</a:t>
            </a:r>
            <a:r>
              <a:rPr lang="en-US" sz="2200" dirty="0"/>
              <a:t> </a:t>
            </a:r>
            <a:r>
              <a:rPr lang="en-US" sz="2200" dirty="0" smtClean="0"/>
              <a:t>powerful API </a:t>
            </a:r>
            <a:r>
              <a:rPr lang="en-US" sz="2200" dirty="0"/>
              <a:t>to handle and examine packets from the internet</a:t>
            </a:r>
          </a:p>
        </p:txBody>
      </p:sp>
      <p:sp>
        <p:nvSpPr>
          <p:cNvPr id="6" name="מלבן 5"/>
          <p:cNvSpPr/>
          <p:nvPr/>
        </p:nvSpPr>
        <p:spPr>
          <a:xfrm>
            <a:off x="148214" y="1412856"/>
            <a:ext cx="1328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3</a:t>
            </a:r>
            <a:r>
              <a:rPr lang="en-US" sz="2400" dirty="0" smtClean="0"/>
              <a:t>st </a:t>
            </a:r>
            <a:r>
              <a:rPr lang="en-US" sz="2400" dirty="0"/>
              <a:t>step 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80571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0700" y="479812"/>
            <a:ext cx="8610600" cy="1270000"/>
          </a:xfrm>
        </p:spPr>
        <p:txBody>
          <a:bodyPr/>
          <a:lstStyle/>
          <a:p>
            <a:pPr algn="ctr" rtl="0"/>
            <a:r>
              <a:rPr lang="en-US" dirty="0" smtClean="0">
                <a:solidFill>
                  <a:srgbClr val="FFC000"/>
                </a:solidFill>
              </a:rPr>
              <a:t>Stateless</a:t>
            </a:r>
            <a:r>
              <a:rPr lang="en-US" dirty="0" smtClean="0"/>
              <a:t> Inspection</a:t>
            </a:r>
            <a:endParaRPr lang="he-IL" dirty="0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711894"/>
              </p:ext>
            </p:extLst>
          </p:nvPr>
        </p:nvGraphicFramePr>
        <p:xfrm>
          <a:off x="1219724" y="3049636"/>
          <a:ext cx="9181576" cy="10415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76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76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76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76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76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476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Direction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Src</a:t>
                      </a:r>
                      <a:r>
                        <a:rPr lang="en-US" baseline="0" dirty="0" smtClean="0"/>
                        <a:t> 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Dst</a:t>
                      </a:r>
                      <a:r>
                        <a:rPr lang="en-US" baseline="0" dirty="0" smtClean="0"/>
                        <a:t> 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Src</a:t>
                      </a:r>
                      <a:r>
                        <a:rPr lang="en-US" baseline="0" dirty="0" smtClean="0"/>
                        <a:t> 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Dst</a:t>
                      </a:r>
                      <a:r>
                        <a:rPr lang="en-US" baseline="0" dirty="0" smtClean="0"/>
                        <a:t> 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Syn</a:t>
                      </a:r>
                      <a:r>
                        <a:rPr lang="en-US" dirty="0" smtClean="0"/>
                        <a:t>/</a:t>
                      </a:r>
                      <a:r>
                        <a:rPr lang="en-US" dirty="0" err="1" smtClean="0"/>
                        <a:t>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4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deny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924" y="4676709"/>
            <a:ext cx="3773980" cy="2033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957" y="4676707"/>
            <a:ext cx="3019715" cy="2033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23"/>
          <p:cNvSpPr/>
          <p:nvPr/>
        </p:nvSpPr>
        <p:spPr bwMode="auto">
          <a:xfrm>
            <a:off x="1292656" y="4057287"/>
            <a:ext cx="2796411" cy="2166760"/>
          </a:xfrm>
          <a:custGeom>
            <a:avLst/>
            <a:gdLst>
              <a:gd name="connsiteX0" fmla="*/ 2796411 w 2796411"/>
              <a:gd name="connsiteY0" fmla="*/ 0 h 2166760"/>
              <a:gd name="connsiteX1" fmla="*/ 214077 w 2796411"/>
              <a:gd name="connsiteY1" fmla="*/ 651933 h 2166760"/>
              <a:gd name="connsiteX2" fmla="*/ 214077 w 2796411"/>
              <a:gd name="connsiteY2" fmla="*/ 1972733 h 2166760"/>
              <a:gd name="connsiteX3" fmla="*/ 781344 w 2796411"/>
              <a:gd name="connsiteY3" fmla="*/ 2133600 h 216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6411" h="2166760">
                <a:moveTo>
                  <a:pt x="2796411" y="0"/>
                </a:moveTo>
                <a:cubicBezTo>
                  <a:pt x="1720438" y="161572"/>
                  <a:pt x="644466" y="323144"/>
                  <a:pt x="214077" y="651933"/>
                </a:cubicBezTo>
                <a:cubicBezTo>
                  <a:pt x="-216312" y="980722"/>
                  <a:pt x="119533" y="1725789"/>
                  <a:pt x="214077" y="1972733"/>
                </a:cubicBezTo>
                <a:cubicBezTo>
                  <a:pt x="308621" y="2219677"/>
                  <a:pt x="544982" y="2176638"/>
                  <a:pt x="781344" y="2133600"/>
                </a:cubicBezTo>
              </a:path>
            </a:pathLst>
          </a:custGeom>
          <a:noFill/>
          <a:ln w="12700" algn="ctr">
            <a:solidFill>
              <a:schemeClr val="accent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  <a:extLst/>
        </p:spPr>
        <p:txBody>
          <a:bodyPr vert="horz" wrap="square" lIns="228600" tIns="45720" rIns="22860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buNone/>
              <a:tabLst/>
            </a:pPr>
            <a:endParaRPr kumimoji="0" lang="en-US" sz="3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8" name="Freeform 25"/>
          <p:cNvSpPr/>
          <p:nvPr/>
        </p:nvSpPr>
        <p:spPr bwMode="auto">
          <a:xfrm>
            <a:off x="3665733" y="4082687"/>
            <a:ext cx="1439334" cy="1278466"/>
          </a:xfrm>
          <a:custGeom>
            <a:avLst/>
            <a:gdLst>
              <a:gd name="connsiteX0" fmla="*/ 1439334 w 1439334"/>
              <a:gd name="connsiteY0" fmla="*/ 0 h 1278466"/>
              <a:gd name="connsiteX1" fmla="*/ 0 w 1439334"/>
              <a:gd name="connsiteY1" fmla="*/ 1278466 h 127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9334" h="1278466">
                <a:moveTo>
                  <a:pt x="1439334" y="0"/>
                </a:moveTo>
                <a:lnTo>
                  <a:pt x="0" y="1278466"/>
                </a:lnTo>
              </a:path>
            </a:pathLst>
          </a:custGeom>
          <a:noFill/>
          <a:ln w="12700" algn="ctr">
            <a:solidFill>
              <a:schemeClr val="accent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  <a:extLst/>
        </p:spPr>
        <p:txBody>
          <a:bodyPr vert="horz" wrap="square" lIns="228600" tIns="45720" rIns="22860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buNone/>
              <a:tabLst/>
            </a:pPr>
            <a:endParaRPr kumimoji="0" lang="en-US" sz="3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9" name="Freeform 26"/>
          <p:cNvSpPr/>
          <p:nvPr/>
        </p:nvSpPr>
        <p:spPr bwMode="auto">
          <a:xfrm>
            <a:off x="6400467" y="4074220"/>
            <a:ext cx="169333" cy="626533"/>
          </a:xfrm>
          <a:custGeom>
            <a:avLst/>
            <a:gdLst>
              <a:gd name="connsiteX0" fmla="*/ 0 w 169333"/>
              <a:gd name="connsiteY0" fmla="*/ 0 h 626533"/>
              <a:gd name="connsiteX1" fmla="*/ 169333 w 169333"/>
              <a:gd name="connsiteY1" fmla="*/ 626533 h 62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333" h="626533">
                <a:moveTo>
                  <a:pt x="0" y="0"/>
                </a:moveTo>
                <a:lnTo>
                  <a:pt x="169333" y="626533"/>
                </a:lnTo>
              </a:path>
            </a:pathLst>
          </a:custGeom>
          <a:noFill/>
          <a:ln w="12700" algn="ctr">
            <a:solidFill>
              <a:schemeClr val="accent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  <a:extLst/>
        </p:spPr>
        <p:txBody>
          <a:bodyPr vert="horz" wrap="square" lIns="228600" tIns="45720" rIns="22860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buNone/>
              <a:tabLst/>
            </a:pPr>
            <a:endParaRPr kumimoji="0" lang="en-US" sz="3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10" name="Freeform 27"/>
          <p:cNvSpPr/>
          <p:nvPr/>
        </p:nvSpPr>
        <p:spPr bwMode="auto">
          <a:xfrm>
            <a:off x="7543467" y="4082687"/>
            <a:ext cx="431800" cy="618066"/>
          </a:xfrm>
          <a:custGeom>
            <a:avLst/>
            <a:gdLst>
              <a:gd name="connsiteX0" fmla="*/ 0 w 431800"/>
              <a:gd name="connsiteY0" fmla="*/ 0 h 618066"/>
              <a:gd name="connsiteX1" fmla="*/ 431800 w 431800"/>
              <a:gd name="connsiteY1" fmla="*/ 618066 h 618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1800" h="618066">
                <a:moveTo>
                  <a:pt x="0" y="0"/>
                </a:moveTo>
                <a:lnTo>
                  <a:pt x="431800" y="618066"/>
                </a:lnTo>
              </a:path>
            </a:pathLst>
          </a:custGeom>
          <a:noFill/>
          <a:ln w="12700" algn="ctr">
            <a:solidFill>
              <a:schemeClr val="accent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  <a:extLst/>
        </p:spPr>
        <p:txBody>
          <a:bodyPr vert="horz" wrap="square" lIns="228600" tIns="45720" rIns="22860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buNone/>
              <a:tabLst/>
            </a:pPr>
            <a:endParaRPr kumimoji="0" lang="en-US" sz="3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11" name="Freeform 28"/>
          <p:cNvSpPr/>
          <p:nvPr/>
        </p:nvSpPr>
        <p:spPr bwMode="auto">
          <a:xfrm>
            <a:off x="7094733" y="4082687"/>
            <a:ext cx="1498600" cy="2099698"/>
          </a:xfrm>
          <a:custGeom>
            <a:avLst/>
            <a:gdLst>
              <a:gd name="connsiteX0" fmla="*/ 1498600 w 1498600"/>
              <a:gd name="connsiteY0" fmla="*/ 0 h 2099698"/>
              <a:gd name="connsiteX1" fmla="*/ 762000 w 1498600"/>
              <a:gd name="connsiteY1" fmla="*/ 1998133 h 2099698"/>
              <a:gd name="connsiteX2" fmla="*/ 0 w 1498600"/>
              <a:gd name="connsiteY2" fmla="*/ 1625600 h 209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8600" h="2099698">
                <a:moveTo>
                  <a:pt x="1498600" y="0"/>
                </a:moveTo>
                <a:cubicBezTo>
                  <a:pt x="1255183" y="863600"/>
                  <a:pt x="1011767" y="1727200"/>
                  <a:pt x="762000" y="1998133"/>
                </a:cubicBezTo>
                <a:cubicBezTo>
                  <a:pt x="512233" y="2269066"/>
                  <a:pt x="256116" y="1947333"/>
                  <a:pt x="0" y="1625600"/>
                </a:cubicBezTo>
              </a:path>
            </a:pathLst>
          </a:custGeom>
          <a:noFill/>
          <a:ln w="12700" algn="ctr">
            <a:solidFill>
              <a:schemeClr val="accent2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30000"/>
              </a:prstClr>
            </a:outerShdw>
          </a:effectLst>
          <a:extLst/>
        </p:spPr>
        <p:txBody>
          <a:bodyPr vert="horz" wrap="square" lIns="228600" tIns="45720" rIns="22860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5000"/>
              <a:buFont typeface="Wingdings" pitchFamily="2" charset="2"/>
              <a:buNone/>
              <a:tabLst/>
            </a:pPr>
            <a:endParaRPr kumimoji="0" lang="en-US" sz="3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6025" y="1896803"/>
            <a:ext cx="9424631" cy="43088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2200" dirty="0" smtClean="0"/>
              <a:t>Examine each packet </a:t>
            </a:r>
            <a:r>
              <a:rPr lang="en-US" sz="2200" dirty="0" smtClean="0">
                <a:solidFill>
                  <a:srgbClr val="FFC000"/>
                </a:solidFill>
              </a:rPr>
              <a:t>individually </a:t>
            </a:r>
            <a:r>
              <a:rPr lang="en-US" sz="2200" dirty="0" smtClean="0"/>
              <a:t>, </a:t>
            </a:r>
            <a:r>
              <a:rPr lang="en-US" sz="2200" dirty="0"/>
              <a:t>and</a:t>
            </a:r>
            <a:r>
              <a:rPr lang="en-US" sz="2200" dirty="0" smtClean="0"/>
              <a:t> enforce according to the </a:t>
            </a:r>
            <a:r>
              <a:rPr lang="en-US" sz="2200" dirty="0" smtClean="0">
                <a:solidFill>
                  <a:srgbClr val="FFC000"/>
                </a:solidFill>
              </a:rPr>
              <a:t>rule table.</a:t>
            </a:r>
            <a:endParaRPr lang="he-IL" sz="2200" dirty="0">
              <a:solidFill>
                <a:srgbClr val="FFC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6025" y="2317667"/>
            <a:ext cx="5197961" cy="43088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2200" dirty="0" smtClean="0"/>
              <a:t>-</a:t>
            </a:r>
            <a:r>
              <a:rPr lang="en-US" sz="2200" dirty="0"/>
              <a:t> </a:t>
            </a:r>
            <a:r>
              <a:rPr lang="en-US" sz="2200" dirty="0" smtClean="0"/>
              <a:t>Works in Network and Transport layers</a:t>
            </a:r>
            <a:endParaRPr lang="he-IL" sz="2200" dirty="0"/>
          </a:p>
        </p:txBody>
      </p:sp>
      <p:sp>
        <p:nvSpPr>
          <p:cNvPr id="13" name="מלבן 12"/>
          <p:cNvSpPr/>
          <p:nvPr/>
        </p:nvSpPr>
        <p:spPr>
          <a:xfrm>
            <a:off x="-80605" y="1349701"/>
            <a:ext cx="1373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4t</a:t>
            </a:r>
            <a:r>
              <a:rPr lang="en-US" sz="2400" dirty="0"/>
              <a:t>h</a:t>
            </a:r>
            <a:r>
              <a:rPr lang="en-US" sz="2400" dirty="0" smtClean="0"/>
              <a:t> </a:t>
            </a:r>
            <a:r>
              <a:rPr lang="en-US" sz="2400" dirty="0"/>
              <a:t>step 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44549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0700" y="484456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Firewall –</a:t>
            </a:r>
            <a:r>
              <a:rPr lang="en-US" dirty="0"/>
              <a:t> </a:t>
            </a:r>
            <a:r>
              <a:rPr lang="en-US" dirty="0" smtClean="0"/>
              <a:t>Rule table</a:t>
            </a:r>
            <a:endParaRPr lang="he-IL" dirty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62" y="2767187"/>
            <a:ext cx="10279675" cy="2127542"/>
          </a:xfrm>
          <a:prstGeom prst="rect">
            <a:avLst/>
          </a:prstGeom>
        </p:spPr>
      </p:pic>
      <p:sp>
        <p:nvSpPr>
          <p:cNvPr id="12" name="אליפסה 11"/>
          <p:cNvSpPr/>
          <p:nvPr/>
        </p:nvSpPr>
        <p:spPr>
          <a:xfrm>
            <a:off x="8975817" y="4130935"/>
            <a:ext cx="964249" cy="373831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אליפסה 12"/>
          <p:cNvSpPr/>
          <p:nvPr/>
        </p:nvSpPr>
        <p:spPr>
          <a:xfrm>
            <a:off x="2214283" y="3270323"/>
            <a:ext cx="2158702" cy="373831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1889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90700" y="484456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Firewall –</a:t>
            </a:r>
            <a:r>
              <a:rPr lang="en-US" dirty="0"/>
              <a:t> </a:t>
            </a:r>
            <a:r>
              <a:rPr lang="en-US" dirty="0" smtClean="0"/>
              <a:t>Rule table</a:t>
            </a:r>
            <a:endParaRPr lang="he-IL" dirty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2"/>
          <a:srcRect b="2168"/>
          <a:stretch/>
        </p:blipFill>
        <p:spPr>
          <a:xfrm>
            <a:off x="1566442" y="2422762"/>
            <a:ext cx="9059116" cy="2909445"/>
          </a:xfrm>
          <a:prstGeom prst="rect">
            <a:avLst/>
          </a:prstGeom>
        </p:spPr>
      </p:pic>
      <p:sp>
        <p:nvSpPr>
          <p:cNvPr id="7" name="מלבן 6"/>
          <p:cNvSpPr/>
          <p:nvPr/>
        </p:nvSpPr>
        <p:spPr>
          <a:xfrm>
            <a:off x="1566442" y="4437529"/>
            <a:ext cx="9059116" cy="40341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5984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שובל אדים">
  <a:themeElements>
    <a:clrScheme name="שובל אדים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שובל אדים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שובל אדים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TM04033937[[fn=שובל אדים]]</Template>
  <TotalTime>1136</TotalTime>
  <Words>914</Words>
  <Application>Microsoft Office PowerPoint</Application>
  <PresentationFormat>מסך רחב</PresentationFormat>
  <Paragraphs>217</Paragraphs>
  <Slides>33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33</vt:i4>
      </vt:variant>
    </vt:vector>
  </HeadingPairs>
  <TitlesOfParts>
    <vt:vector size="42" baseType="lpstr">
      <vt:lpstr>Arial</vt:lpstr>
      <vt:lpstr>Cambria Math</vt:lpstr>
      <vt:lpstr>Century Gothic</vt:lpstr>
      <vt:lpstr>Courier New</vt:lpstr>
      <vt:lpstr>Garamond</vt:lpstr>
      <vt:lpstr>Helvetica</vt:lpstr>
      <vt:lpstr>Times New Roman</vt:lpstr>
      <vt:lpstr>Wingdings</vt:lpstr>
      <vt:lpstr>שובל אדים</vt:lpstr>
      <vt:lpstr>Workshop in information security</vt:lpstr>
      <vt:lpstr>Main Goal  - building a firewall</vt:lpstr>
      <vt:lpstr>The setup</vt:lpstr>
      <vt:lpstr>create a module</vt:lpstr>
      <vt:lpstr>connect devices</vt:lpstr>
      <vt:lpstr>Monitor traffic</vt:lpstr>
      <vt:lpstr>Stateless Inspection</vt:lpstr>
      <vt:lpstr>Firewall – Rule table</vt:lpstr>
      <vt:lpstr>Firewall – Rule table</vt:lpstr>
      <vt:lpstr>Firewall – log</vt:lpstr>
      <vt:lpstr>Statefull Inspection</vt:lpstr>
      <vt:lpstr>The framework</vt:lpstr>
      <vt:lpstr>Firewall – connections</vt:lpstr>
      <vt:lpstr>Deep Inspection</vt:lpstr>
      <vt:lpstr>מצגת של PowerPoint‏</vt:lpstr>
      <vt:lpstr>Deep Inspection in action</vt:lpstr>
      <vt:lpstr>Deep Inspection in action</vt:lpstr>
      <vt:lpstr>Deep Inspection in action</vt:lpstr>
      <vt:lpstr>MY biggest challenge</vt:lpstr>
      <vt:lpstr>IPS – Intrusion prevention system</vt:lpstr>
      <vt:lpstr>Apache zookeeper</vt:lpstr>
      <vt:lpstr>It’s not a bug, It’s a feature!</vt:lpstr>
      <vt:lpstr>Exploitation - Information Disclosure</vt:lpstr>
      <vt:lpstr>Protection – user level</vt:lpstr>
      <vt:lpstr>Protection – transport layer</vt:lpstr>
      <vt:lpstr>Protection – application layer</vt:lpstr>
      <vt:lpstr>DLP – Data leak prevention</vt:lpstr>
      <vt:lpstr>C detection</vt:lpstr>
      <vt:lpstr>Problems</vt:lpstr>
      <vt:lpstr>c detection – Solution</vt:lpstr>
      <vt:lpstr>c detection – the algorithm</vt:lpstr>
      <vt:lpstr>Funny story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in information security</dc:title>
  <dc:creator>Riki</dc:creator>
  <cp:lastModifiedBy>אורי פטל</cp:lastModifiedBy>
  <cp:revision>158</cp:revision>
  <dcterms:created xsi:type="dcterms:W3CDTF">2021-03-07T15:28:26Z</dcterms:created>
  <dcterms:modified xsi:type="dcterms:W3CDTF">2021-06-07T08:27:19Z</dcterms:modified>
</cp:coreProperties>
</file>